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354" r:id="rId6"/>
    <p:sldId id="353" r:id="rId7"/>
    <p:sldId id="287" r:id="rId8"/>
    <p:sldId id="355" r:id="rId9"/>
    <p:sldId id="348" r:id="rId10"/>
    <p:sldId id="263" r:id="rId11"/>
    <p:sldId id="351" r:id="rId12"/>
    <p:sldId id="352" r:id="rId13"/>
    <p:sldId id="356" r:id="rId14"/>
    <p:sldId id="357" r:id="rId15"/>
    <p:sldId id="346" r:id="rId16"/>
  </p:sldIdLst>
  <p:sldSz cx="12192000" cy="6858000"/>
  <p:notesSz cx="6808788" cy="9940925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AZZATO, Martina" initials="P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3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3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8D86E-0A75-42C5-A335-B9FDF6F761F1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A675DE7F-F879-4E04-8CA0-A92A4DF7024D}">
      <dgm:prSet phldrT="[Text]"/>
      <dgm:spPr/>
      <dgm:t>
        <a:bodyPr/>
        <a:lstStyle/>
        <a:p>
          <a:r>
            <a:rPr lang="en-GB" dirty="0"/>
            <a:t>Move away from NNRTI-based regimens</a:t>
          </a:r>
          <a:endParaRPr lang="en-US" dirty="0"/>
        </a:p>
      </dgm:t>
    </dgm:pt>
    <dgm:pt modelId="{955916CD-CCAA-4EE1-A55F-7DEFEB03D799}" type="parTrans" cxnId="{0B67F044-B2AF-4160-810E-C9756F910757}">
      <dgm:prSet/>
      <dgm:spPr/>
      <dgm:t>
        <a:bodyPr/>
        <a:lstStyle/>
        <a:p>
          <a:endParaRPr lang="en-US"/>
        </a:p>
      </dgm:t>
    </dgm:pt>
    <dgm:pt modelId="{D9D7A92F-73E3-4F14-A1D0-A6AA4712274E}" type="sibTrans" cxnId="{0B67F044-B2AF-4160-810E-C9756F910757}">
      <dgm:prSet/>
      <dgm:spPr/>
      <dgm:t>
        <a:bodyPr/>
        <a:lstStyle/>
        <a:p>
          <a:endParaRPr lang="en-US"/>
        </a:p>
      </dgm:t>
    </dgm:pt>
    <dgm:pt modelId="{42A75E3F-1EB3-4D40-AC9D-986B010FC41F}">
      <dgm:prSet phldrT="[Text]"/>
      <dgm:spPr/>
      <dgm:t>
        <a:bodyPr/>
        <a:lstStyle/>
        <a:p>
          <a:r>
            <a:rPr lang="en-GB" dirty="0"/>
            <a:t>Introduce DTG as soon as possible</a:t>
          </a:r>
          <a:endParaRPr lang="en-US" dirty="0"/>
        </a:p>
      </dgm:t>
    </dgm:pt>
    <dgm:pt modelId="{1E0F7105-A6FF-4D77-8822-E763B6ED488B}" type="parTrans" cxnId="{9638D34C-2E0E-46DE-BA95-EAC86ED9BF99}">
      <dgm:prSet/>
      <dgm:spPr/>
      <dgm:t>
        <a:bodyPr/>
        <a:lstStyle/>
        <a:p>
          <a:endParaRPr lang="en-US"/>
        </a:p>
      </dgm:t>
    </dgm:pt>
    <dgm:pt modelId="{84927039-8FB8-45B4-9D75-97599D6E5976}" type="sibTrans" cxnId="{9638D34C-2E0E-46DE-BA95-EAC86ED9BF99}">
      <dgm:prSet/>
      <dgm:spPr/>
      <dgm:t>
        <a:bodyPr/>
        <a:lstStyle/>
        <a:p>
          <a:endParaRPr lang="en-US"/>
        </a:p>
      </dgm:t>
    </dgm:pt>
    <dgm:pt modelId="{B2A21630-A2C4-43A3-8A59-6F1C743984CA}">
      <dgm:prSet phldrT="[Text]"/>
      <dgm:spPr/>
      <dgm:t>
        <a:bodyPr/>
        <a:lstStyle/>
        <a:p>
          <a:r>
            <a:rPr lang="en-GB" dirty="0"/>
            <a:t>Use the most potent non-NNRTI option</a:t>
          </a:r>
          <a:endParaRPr lang="en-US" dirty="0"/>
        </a:p>
      </dgm:t>
    </dgm:pt>
    <dgm:pt modelId="{73F44606-0EE1-447A-B922-4DD20BF3EC3A}" type="parTrans" cxnId="{71617F0D-EEBB-4A1D-9D02-F4337D571B1F}">
      <dgm:prSet/>
      <dgm:spPr/>
      <dgm:t>
        <a:bodyPr/>
        <a:lstStyle/>
        <a:p>
          <a:endParaRPr lang="en-US"/>
        </a:p>
      </dgm:t>
    </dgm:pt>
    <dgm:pt modelId="{33F41C83-D783-4783-B238-BB739F15E833}" type="sibTrans" cxnId="{71617F0D-EEBB-4A1D-9D02-F4337D571B1F}">
      <dgm:prSet/>
      <dgm:spPr/>
      <dgm:t>
        <a:bodyPr/>
        <a:lstStyle/>
        <a:p>
          <a:endParaRPr lang="en-US"/>
        </a:p>
      </dgm:t>
    </dgm:pt>
    <dgm:pt modelId="{880CAC20-16E3-407E-8F03-91B90DBB85A0}" type="pres">
      <dgm:prSet presAssocID="{1448D86E-0A75-42C5-A335-B9FDF6F761F1}" presName="linearFlow" presStyleCnt="0">
        <dgm:presLayoutVars>
          <dgm:dir/>
          <dgm:resizeHandles val="exact"/>
        </dgm:presLayoutVars>
      </dgm:prSet>
      <dgm:spPr/>
    </dgm:pt>
    <dgm:pt modelId="{C544E4F2-7CC0-45FB-89C8-E739B3DC65EA}" type="pres">
      <dgm:prSet presAssocID="{A675DE7F-F879-4E04-8CA0-A92A4DF7024D}" presName="composite" presStyleCnt="0"/>
      <dgm:spPr/>
    </dgm:pt>
    <dgm:pt modelId="{9BC53E98-95C7-4442-87E1-3634383540B1}" type="pres">
      <dgm:prSet presAssocID="{A675DE7F-F879-4E04-8CA0-A92A4DF7024D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9AE7CD65-738D-4EAA-9691-E50C2517AC0E}" type="pres">
      <dgm:prSet presAssocID="{A675DE7F-F879-4E04-8CA0-A92A4DF7024D}" presName="txShp" presStyleLbl="node1" presStyleIdx="0" presStyleCnt="3" custScaleX="108295">
        <dgm:presLayoutVars>
          <dgm:bulletEnabled val="1"/>
        </dgm:presLayoutVars>
      </dgm:prSet>
      <dgm:spPr/>
    </dgm:pt>
    <dgm:pt modelId="{9718333E-04B6-46CB-96F7-F0516C81F0F4}" type="pres">
      <dgm:prSet presAssocID="{D9D7A92F-73E3-4F14-A1D0-A6AA4712274E}" presName="spacing" presStyleCnt="0"/>
      <dgm:spPr/>
    </dgm:pt>
    <dgm:pt modelId="{A5377A69-B80D-4421-9DED-740FE39F478D}" type="pres">
      <dgm:prSet presAssocID="{42A75E3F-1EB3-4D40-AC9D-986B010FC41F}" presName="composite" presStyleCnt="0"/>
      <dgm:spPr/>
    </dgm:pt>
    <dgm:pt modelId="{372EC061-E177-48B2-A231-A7DD88CCB2DC}" type="pres">
      <dgm:prSet presAssocID="{42A75E3F-1EB3-4D40-AC9D-986B010FC41F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CBA42B6-C895-4888-A877-323C93D35D10}" type="pres">
      <dgm:prSet presAssocID="{42A75E3F-1EB3-4D40-AC9D-986B010FC41F}" presName="txShp" presStyleLbl="node1" presStyleIdx="1" presStyleCnt="3" custScaleX="107776">
        <dgm:presLayoutVars>
          <dgm:bulletEnabled val="1"/>
        </dgm:presLayoutVars>
      </dgm:prSet>
      <dgm:spPr/>
    </dgm:pt>
    <dgm:pt modelId="{4B28654E-B119-493E-9B8B-35B9191EC9BE}" type="pres">
      <dgm:prSet presAssocID="{84927039-8FB8-45B4-9D75-97599D6E5976}" presName="spacing" presStyleCnt="0"/>
      <dgm:spPr/>
    </dgm:pt>
    <dgm:pt modelId="{1C4D0245-4390-4EA2-9AFB-4AFF3CF8572E}" type="pres">
      <dgm:prSet presAssocID="{B2A21630-A2C4-43A3-8A59-6F1C743984CA}" presName="composite" presStyleCnt="0"/>
      <dgm:spPr/>
    </dgm:pt>
    <dgm:pt modelId="{ACE96829-FE41-4186-BD46-288595E2741F}" type="pres">
      <dgm:prSet presAssocID="{B2A21630-A2C4-43A3-8A59-6F1C743984CA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FE54702-D2BA-498A-8A07-C89EBC43DCE5}" type="pres">
      <dgm:prSet presAssocID="{B2A21630-A2C4-43A3-8A59-6F1C743984CA}" presName="txShp" presStyleLbl="node1" presStyleIdx="2" presStyleCnt="3" custScaleX="109309">
        <dgm:presLayoutVars>
          <dgm:bulletEnabled val="1"/>
        </dgm:presLayoutVars>
      </dgm:prSet>
      <dgm:spPr/>
    </dgm:pt>
  </dgm:ptLst>
  <dgm:cxnLst>
    <dgm:cxn modelId="{71617F0D-EEBB-4A1D-9D02-F4337D571B1F}" srcId="{1448D86E-0A75-42C5-A335-B9FDF6F761F1}" destId="{B2A21630-A2C4-43A3-8A59-6F1C743984CA}" srcOrd="2" destOrd="0" parTransId="{73F44606-0EE1-447A-B922-4DD20BF3EC3A}" sibTransId="{33F41C83-D783-4783-B238-BB739F15E833}"/>
    <dgm:cxn modelId="{0B67F044-B2AF-4160-810E-C9756F910757}" srcId="{1448D86E-0A75-42C5-A335-B9FDF6F761F1}" destId="{A675DE7F-F879-4E04-8CA0-A92A4DF7024D}" srcOrd="0" destOrd="0" parTransId="{955916CD-CCAA-4EE1-A55F-7DEFEB03D799}" sibTransId="{D9D7A92F-73E3-4F14-A1D0-A6AA4712274E}"/>
    <dgm:cxn modelId="{C557EB46-6F72-4ABD-9EE6-33529F32914D}" type="presOf" srcId="{1448D86E-0A75-42C5-A335-B9FDF6F761F1}" destId="{880CAC20-16E3-407E-8F03-91B90DBB85A0}" srcOrd="0" destOrd="0" presId="urn:microsoft.com/office/officeart/2005/8/layout/vList3"/>
    <dgm:cxn modelId="{49080C4B-856C-43C3-8B25-89A7CEF9F682}" type="presOf" srcId="{A675DE7F-F879-4E04-8CA0-A92A4DF7024D}" destId="{9AE7CD65-738D-4EAA-9691-E50C2517AC0E}" srcOrd="0" destOrd="0" presId="urn:microsoft.com/office/officeart/2005/8/layout/vList3"/>
    <dgm:cxn modelId="{9638D34C-2E0E-46DE-BA95-EAC86ED9BF99}" srcId="{1448D86E-0A75-42C5-A335-B9FDF6F761F1}" destId="{42A75E3F-1EB3-4D40-AC9D-986B010FC41F}" srcOrd="1" destOrd="0" parTransId="{1E0F7105-A6FF-4D77-8822-E763B6ED488B}" sibTransId="{84927039-8FB8-45B4-9D75-97599D6E5976}"/>
    <dgm:cxn modelId="{95A9FB86-8D62-416B-9232-3A97C278CDB3}" type="presOf" srcId="{B2A21630-A2C4-43A3-8A59-6F1C743984CA}" destId="{7FE54702-D2BA-498A-8A07-C89EBC43DCE5}" srcOrd="0" destOrd="0" presId="urn:microsoft.com/office/officeart/2005/8/layout/vList3"/>
    <dgm:cxn modelId="{0DDB51D2-69BC-4A9D-9189-1382811F12A0}" type="presOf" srcId="{42A75E3F-1EB3-4D40-AC9D-986B010FC41F}" destId="{1CBA42B6-C895-4888-A877-323C93D35D10}" srcOrd="0" destOrd="0" presId="urn:microsoft.com/office/officeart/2005/8/layout/vList3"/>
    <dgm:cxn modelId="{FEF32A69-3F32-46A1-BD2A-A466A3269811}" type="presParOf" srcId="{880CAC20-16E3-407E-8F03-91B90DBB85A0}" destId="{C544E4F2-7CC0-45FB-89C8-E739B3DC65EA}" srcOrd="0" destOrd="0" presId="urn:microsoft.com/office/officeart/2005/8/layout/vList3"/>
    <dgm:cxn modelId="{7990B0C1-6F28-4979-BB12-059EA9E47995}" type="presParOf" srcId="{C544E4F2-7CC0-45FB-89C8-E739B3DC65EA}" destId="{9BC53E98-95C7-4442-87E1-3634383540B1}" srcOrd="0" destOrd="0" presId="urn:microsoft.com/office/officeart/2005/8/layout/vList3"/>
    <dgm:cxn modelId="{49CEBA45-0B91-47CD-922D-B3D890154D33}" type="presParOf" srcId="{C544E4F2-7CC0-45FB-89C8-E739B3DC65EA}" destId="{9AE7CD65-738D-4EAA-9691-E50C2517AC0E}" srcOrd="1" destOrd="0" presId="urn:microsoft.com/office/officeart/2005/8/layout/vList3"/>
    <dgm:cxn modelId="{D2E259DD-6C0A-4760-BB88-AA6C7E6710FD}" type="presParOf" srcId="{880CAC20-16E3-407E-8F03-91B90DBB85A0}" destId="{9718333E-04B6-46CB-96F7-F0516C81F0F4}" srcOrd="1" destOrd="0" presId="urn:microsoft.com/office/officeart/2005/8/layout/vList3"/>
    <dgm:cxn modelId="{D15D6296-9CCC-4DCC-A229-BC67552667FB}" type="presParOf" srcId="{880CAC20-16E3-407E-8F03-91B90DBB85A0}" destId="{A5377A69-B80D-4421-9DED-740FE39F478D}" srcOrd="2" destOrd="0" presId="urn:microsoft.com/office/officeart/2005/8/layout/vList3"/>
    <dgm:cxn modelId="{F7689C1B-420F-4FC6-8042-10714BA90F19}" type="presParOf" srcId="{A5377A69-B80D-4421-9DED-740FE39F478D}" destId="{372EC061-E177-48B2-A231-A7DD88CCB2DC}" srcOrd="0" destOrd="0" presId="urn:microsoft.com/office/officeart/2005/8/layout/vList3"/>
    <dgm:cxn modelId="{725CEFB9-CC6B-41F5-82A7-C5693F290D02}" type="presParOf" srcId="{A5377A69-B80D-4421-9DED-740FE39F478D}" destId="{1CBA42B6-C895-4888-A877-323C93D35D10}" srcOrd="1" destOrd="0" presId="urn:microsoft.com/office/officeart/2005/8/layout/vList3"/>
    <dgm:cxn modelId="{BCF8B351-AEC2-47A1-B7A7-6B94E7A1D15B}" type="presParOf" srcId="{880CAC20-16E3-407E-8F03-91B90DBB85A0}" destId="{4B28654E-B119-493E-9B8B-35B9191EC9BE}" srcOrd="3" destOrd="0" presId="urn:microsoft.com/office/officeart/2005/8/layout/vList3"/>
    <dgm:cxn modelId="{6D5D6311-6AE8-4566-85E0-8F68633BC640}" type="presParOf" srcId="{880CAC20-16E3-407E-8F03-91B90DBB85A0}" destId="{1C4D0245-4390-4EA2-9AFB-4AFF3CF8572E}" srcOrd="4" destOrd="0" presId="urn:microsoft.com/office/officeart/2005/8/layout/vList3"/>
    <dgm:cxn modelId="{842C2381-6286-46F5-A35A-5A74BA839E32}" type="presParOf" srcId="{1C4D0245-4390-4EA2-9AFB-4AFF3CF8572E}" destId="{ACE96829-FE41-4186-BD46-288595E2741F}" srcOrd="0" destOrd="0" presId="urn:microsoft.com/office/officeart/2005/8/layout/vList3"/>
    <dgm:cxn modelId="{DD45A04D-9243-4D20-92D8-61D687E27E81}" type="presParOf" srcId="{1C4D0245-4390-4EA2-9AFB-4AFF3CF8572E}" destId="{7FE54702-D2BA-498A-8A07-C89EBC43DC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273CB-7302-47C8-9A53-98267CC198FB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7148E4-75B8-4983-A41A-728ED288392A}">
      <dgm:prSet phldrT="[Text]" custT="1"/>
      <dgm:spPr/>
      <dgm:t>
        <a:bodyPr/>
        <a:lstStyle/>
        <a:p>
          <a:r>
            <a:rPr lang="en-GB" sz="1600" b="1" dirty="0"/>
            <a:t>Registrational trial</a:t>
          </a:r>
          <a:endParaRPr lang="en-US" sz="1600" b="1" dirty="0"/>
        </a:p>
      </dgm:t>
    </dgm:pt>
    <dgm:pt modelId="{45FBB86E-2877-4850-B26F-2BBE8FE3EF00}" type="parTrans" cxnId="{ACBF0FCF-2E75-4CC3-BE19-421C83741D7A}">
      <dgm:prSet/>
      <dgm:spPr/>
      <dgm:t>
        <a:bodyPr/>
        <a:lstStyle/>
        <a:p>
          <a:endParaRPr lang="en-US"/>
        </a:p>
      </dgm:t>
    </dgm:pt>
    <dgm:pt modelId="{CDB3FE5B-F92A-491C-85D1-9B323D619DDE}" type="sibTrans" cxnId="{ACBF0FCF-2E75-4CC3-BE19-421C83741D7A}">
      <dgm:prSet/>
      <dgm:spPr/>
      <dgm:t>
        <a:bodyPr/>
        <a:lstStyle/>
        <a:p>
          <a:endParaRPr lang="en-US"/>
        </a:p>
      </dgm:t>
    </dgm:pt>
    <dgm:pt modelId="{B07D3EB5-C22C-4FB9-A602-B8E0B141124D}">
      <dgm:prSet phldrT="[Text]" custT="1"/>
      <dgm:spPr/>
      <dgm:t>
        <a:bodyPr/>
        <a:lstStyle/>
        <a:p>
          <a:r>
            <a:rPr lang="en-GB" sz="1200" dirty="0"/>
            <a:t>Dosing</a:t>
          </a:r>
          <a:endParaRPr lang="en-US" sz="1200" dirty="0"/>
        </a:p>
      </dgm:t>
    </dgm:pt>
    <dgm:pt modelId="{483B5C62-ED0D-4442-AB5B-3B2CCFAA2ADC}" type="parTrans" cxnId="{1079E1A8-33B9-4E44-AF3B-F19A7748B77F}">
      <dgm:prSet/>
      <dgm:spPr/>
      <dgm:t>
        <a:bodyPr/>
        <a:lstStyle/>
        <a:p>
          <a:endParaRPr lang="en-US"/>
        </a:p>
      </dgm:t>
    </dgm:pt>
    <dgm:pt modelId="{CBF4D949-E76D-41C6-A0EA-6E84C73A5681}" type="sibTrans" cxnId="{1079E1A8-33B9-4E44-AF3B-F19A7748B77F}">
      <dgm:prSet/>
      <dgm:spPr/>
      <dgm:t>
        <a:bodyPr/>
        <a:lstStyle/>
        <a:p>
          <a:endParaRPr lang="en-US"/>
        </a:p>
      </dgm:t>
    </dgm:pt>
    <dgm:pt modelId="{A371697A-B3E2-4B79-A9FB-F6468596070E}">
      <dgm:prSet phldrT="[Text]" custT="1"/>
      <dgm:spPr/>
      <dgm:t>
        <a:bodyPr/>
        <a:lstStyle/>
        <a:p>
          <a:r>
            <a:rPr lang="en-GB" sz="1200" dirty="0"/>
            <a:t>Safety</a:t>
          </a:r>
          <a:endParaRPr lang="en-US" sz="1200" dirty="0"/>
        </a:p>
      </dgm:t>
    </dgm:pt>
    <dgm:pt modelId="{B3BF2E37-632C-4EAD-856C-0EE281F2E14C}" type="parTrans" cxnId="{88C10735-E16E-42F4-B8D7-DA513589F6CF}">
      <dgm:prSet/>
      <dgm:spPr/>
      <dgm:t>
        <a:bodyPr/>
        <a:lstStyle/>
        <a:p>
          <a:endParaRPr lang="en-US"/>
        </a:p>
      </dgm:t>
    </dgm:pt>
    <dgm:pt modelId="{15208271-E729-4B5E-9CA6-7AEAC6B2B78B}" type="sibTrans" cxnId="{88C10735-E16E-42F4-B8D7-DA513589F6CF}">
      <dgm:prSet/>
      <dgm:spPr/>
      <dgm:t>
        <a:bodyPr/>
        <a:lstStyle/>
        <a:p>
          <a:endParaRPr lang="en-US"/>
        </a:p>
      </dgm:t>
    </dgm:pt>
    <dgm:pt modelId="{87713B9B-122B-4DC6-B731-B49269F97C11}">
      <dgm:prSet phldrT="[Text]" custT="1"/>
      <dgm:spPr/>
      <dgm:t>
        <a:bodyPr/>
        <a:lstStyle/>
        <a:p>
          <a:r>
            <a:rPr lang="en-GB" sz="1600" b="1" dirty="0"/>
            <a:t>Strategic trial</a:t>
          </a:r>
          <a:endParaRPr lang="en-US" sz="1600" b="1" dirty="0"/>
        </a:p>
      </dgm:t>
    </dgm:pt>
    <dgm:pt modelId="{3A9B0966-3C92-426B-9131-72F2AC19F5E1}" type="parTrans" cxnId="{EF69D257-A72E-414F-96C9-40D19BB2BEFA}">
      <dgm:prSet/>
      <dgm:spPr/>
      <dgm:t>
        <a:bodyPr/>
        <a:lstStyle/>
        <a:p>
          <a:endParaRPr lang="en-US"/>
        </a:p>
      </dgm:t>
    </dgm:pt>
    <dgm:pt modelId="{C81F314C-6B93-4880-8737-EE9D7B4C59AD}" type="sibTrans" cxnId="{EF69D257-A72E-414F-96C9-40D19BB2BEFA}">
      <dgm:prSet/>
      <dgm:spPr/>
      <dgm:t>
        <a:bodyPr/>
        <a:lstStyle/>
        <a:p>
          <a:endParaRPr lang="en-US"/>
        </a:p>
      </dgm:t>
    </dgm:pt>
    <dgm:pt modelId="{95BD8CB8-147C-4352-BABC-8EDD14BAC2F8}">
      <dgm:prSet phldrT="[Text]" custT="1"/>
      <dgm:spPr/>
      <dgm:t>
        <a:bodyPr/>
        <a:lstStyle/>
        <a:p>
          <a:r>
            <a:rPr lang="en-GB" sz="1200" dirty="0"/>
            <a:t>Efficacy</a:t>
          </a:r>
          <a:endParaRPr lang="en-US" sz="1200" dirty="0"/>
        </a:p>
      </dgm:t>
    </dgm:pt>
    <dgm:pt modelId="{4B327483-C400-44E7-B8A6-72A281165BD7}" type="parTrans" cxnId="{C7DD23A0-9D96-45AD-84F4-16263EE8BEEE}">
      <dgm:prSet/>
      <dgm:spPr/>
      <dgm:t>
        <a:bodyPr/>
        <a:lstStyle/>
        <a:p>
          <a:endParaRPr lang="en-US"/>
        </a:p>
      </dgm:t>
    </dgm:pt>
    <dgm:pt modelId="{1FDDC698-461D-48BF-A819-BB298D7BDF7C}" type="sibTrans" cxnId="{C7DD23A0-9D96-45AD-84F4-16263EE8BEEE}">
      <dgm:prSet/>
      <dgm:spPr/>
      <dgm:t>
        <a:bodyPr/>
        <a:lstStyle/>
        <a:p>
          <a:endParaRPr lang="en-US"/>
        </a:p>
      </dgm:t>
    </dgm:pt>
    <dgm:pt modelId="{88AB2645-F4F9-44C2-B2C0-77D281034A96}">
      <dgm:prSet phldrT="[Text]" custT="1"/>
      <dgm:spPr/>
      <dgm:t>
        <a:bodyPr/>
        <a:lstStyle/>
        <a:p>
          <a:r>
            <a:rPr lang="en-GB" sz="1200" dirty="0"/>
            <a:t>Simplified dosing</a:t>
          </a:r>
          <a:endParaRPr lang="en-US" sz="1200" dirty="0"/>
        </a:p>
      </dgm:t>
    </dgm:pt>
    <dgm:pt modelId="{1D5E8F6C-1D0E-4295-9968-0779A971D580}" type="parTrans" cxnId="{EA61D87A-6B5C-4D0F-BB25-BA601F3BAE44}">
      <dgm:prSet/>
      <dgm:spPr/>
      <dgm:t>
        <a:bodyPr/>
        <a:lstStyle/>
        <a:p>
          <a:endParaRPr lang="en-US"/>
        </a:p>
      </dgm:t>
    </dgm:pt>
    <dgm:pt modelId="{3F9798CC-608F-46E3-A6F3-36F155D51FA1}" type="sibTrans" cxnId="{EA61D87A-6B5C-4D0F-BB25-BA601F3BAE44}">
      <dgm:prSet/>
      <dgm:spPr/>
      <dgm:t>
        <a:bodyPr/>
        <a:lstStyle/>
        <a:p>
          <a:endParaRPr lang="en-US"/>
        </a:p>
      </dgm:t>
    </dgm:pt>
    <dgm:pt modelId="{1617F7EF-F677-4287-8B09-B69AFC933F06}">
      <dgm:prSet phldrT="[Text]" custT="1"/>
      <dgm:spPr/>
      <dgm:t>
        <a:bodyPr/>
        <a:lstStyle/>
        <a:p>
          <a:r>
            <a:rPr lang="en-GB" sz="1500" b="1" dirty="0"/>
            <a:t>Guidelines introduction</a:t>
          </a:r>
          <a:endParaRPr lang="en-US" sz="1500" b="1" dirty="0"/>
        </a:p>
      </dgm:t>
    </dgm:pt>
    <dgm:pt modelId="{02F57589-710F-464A-95CD-7F0DDC0EAF9D}" type="parTrans" cxnId="{C956E489-42DC-48FD-9BCD-A2406B1CC793}">
      <dgm:prSet/>
      <dgm:spPr/>
      <dgm:t>
        <a:bodyPr/>
        <a:lstStyle/>
        <a:p>
          <a:endParaRPr lang="en-US"/>
        </a:p>
      </dgm:t>
    </dgm:pt>
    <dgm:pt modelId="{F42AE74B-E1A8-44B7-9023-0C7F9A87CAE4}" type="sibTrans" cxnId="{C956E489-42DC-48FD-9BCD-A2406B1CC793}">
      <dgm:prSet/>
      <dgm:spPr/>
      <dgm:t>
        <a:bodyPr/>
        <a:lstStyle/>
        <a:p>
          <a:endParaRPr lang="en-US"/>
        </a:p>
      </dgm:t>
    </dgm:pt>
    <dgm:pt modelId="{8B841DED-9E2C-4784-B8A1-068C2EC525D4}">
      <dgm:prSet phldrT="[Text]" custT="1"/>
      <dgm:spPr/>
      <dgm:t>
        <a:bodyPr/>
        <a:lstStyle/>
        <a:p>
          <a:r>
            <a:rPr lang="en-GB" sz="1200" dirty="0"/>
            <a:t>Age specific recommendations</a:t>
          </a:r>
          <a:endParaRPr lang="en-US" sz="1200" dirty="0"/>
        </a:p>
      </dgm:t>
    </dgm:pt>
    <dgm:pt modelId="{8C61B09B-AC82-41EC-A8F6-FC4628A893AE}" type="parTrans" cxnId="{AB2E83FD-179C-4329-9CE9-FB1C867D7C7B}">
      <dgm:prSet/>
      <dgm:spPr/>
      <dgm:t>
        <a:bodyPr/>
        <a:lstStyle/>
        <a:p>
          <a:endParaRPr lang="en-US"/>
        </a:p>
      </dgm:t>
    </dgm:pt>
    <dgm:pt modelId="{B1B854CF-F26B-4D95-AC80-D5584155EBBE}" type="sibTrans" cxnId="{AB2E83FD-179C-4329-9CE9-FB1C867D7C7B}">
      <dgm:prSet/>
      <dgm:spPr/>
      <dgm:t>
        <a:bodyPr/>
        <a:lstStyle/>
        <a:p>
          <a:endParaRPr lang="en-US"/>
        </a:p>
      </dgm:t>
    </dgm:pt>
    <dgm:pt modelId="{BD3BC650-7E4C-4E4E-B3EA-9C228632DCCE}">
      <dgm:prSet phldrT="[Text]" custT="1"/>
      <dgm:spPr/>
      <dgm:t>
        <a:bodyPr/>
        <a:lstStyle/>
        <a:p>
          <a:r>
            <a:rPr lang="en-GB" sz="1200" dirty="0"/>
            <a:t>TB cotreatment</a:t>
          </a:r>
          <a:endParaRPr lang="en-US" sz="1200" dirty="0"/>
        </a:p>
      </dgm:t>
    </dgm:pt>
    <dgm:pt modelId="{0A1F3C72-A101-4401-9B19-A9F324C7B361}" type="parTrans" cxnId="{B40E0FA4-A331-41E9-B185-28AEA94D4771}">
      <dgm:prSet/>
      <dgm:spPr/>
      <dgm:t>
        <a:bodyPr/>
        <a:lstStyle/>
        <a:p>
          <a:endParaRPr lang="en-US"/>
        </a:p>
      </dgm:t>
    </dgm:pt>
    <dgm:pt modelId="{EDCD79D7-3DB6-495E-A716-34716BFDD899}" type="sibTrans" cxnId="{B40E0FA4-A331-41E9-B185-28AEA94D4771}">
      <dgm:prSet/>
      <dgm:spPr/>
      <dgm:t>
        <a:bodyPr/>
        <a:lstStyle/>
        <a:p>
          <a:endParaRPr lang="en-US"/>
        </a:p>
      </dgm:t>
    </dgm:pt>
    <dgm:pt modelId="{94D1CA2E-0B19-4B08-B4D6-18BE073011B2}">
      <dgm:prSet phldrT="[Text]" custT="1"/>
      <dgm:spPr/>
      <dgm:t>
        <a:bodyPr/>
        <a:lstStyle/>
        <a:p>
          <a:r>
            <a:rPr lang="en-GB" sz="1200" dirty="0"/>
            <a:t>WHO weight band dosing</a:t>
          </a:r>
          <a:endParaRPr lang="en-US" sz="1200" dirty="0"/>
        </a:p>
      </dgm:t>
    </dgm:pt>
    <dgm:pt modelId="{AB8CE019-7E2B-4983-8FC5-512113EF4D33}" type="parTrans" cxnId="{A91E770F-A610-4D5B-849F-2FE3765FB400}">
      <dgm:prSet/>
      <dgm:spPr/>
      <dgm:t>
        <a:bodyPr/>
        <a:lstStyle/>
        <a:p>
          <a:endParaRPr lang="en-US"/>
        </a:p>
      </dgm:t>
    </dgm:pt>
    <dgm:pt modelId="{769C8414-BCE6-4C94-A888-3665C2698D20}" type="sibTrans" cxnId="{A91E770F-A610-4D5B-849F-2FE3765FB400}">
      <dgm:prSet/>
      <dgm:spPr/>
      <dgm:t>
        <a:bodyPr/>
        <a:lstStyle/>
        <a:p>
          <a:endParaRPr lang="en-US"/>
        </a:p>
      </dgm:t>
    </dgm:pt>
    <dgm:pt modelId="{22EED28D-0EE2-453C-B29E-6E0934FC9706}" type="pres">
      <dgm:prSet presAssocID="{1D7273CB-7302-47C8-9A53-98267CC198FB}" presName="Name0" presStyleCnt="0">
        <dgm:presLayoutVars>
          <dgm:dir/>
          <dgm:resizeHandles val="exact"/>
        </dgm:presLayoutVars>
      </dgm:prSet>
      <dgm:spPr/>
    </dgm:pt>
    <dgm:pt modelId="{A593DC8B-13FB-4CEB-815C-3570B8F447F5}" type="pres">
      <dgm:prSet presAssocID="{327148E4-75B8-4983-A41A-728ED288392A}" presName="composite" presStyleCnt="0"/>
      <dgm:spPr/>
    </dgm:pt>
    <dgm:pt modelId="{D6957518-1308-4F26-BAFE-9AD083A61535}" type="pres">
      <dgm:prSet presAssocID="{327148E4-75B8-4983-A41A-728ED288392A}" presName="bgChev" presStyleLbl="node1" presStyleIdx="0" presStyleCnt="3"/>
      <dgm:spPr/>
    </dgm:pt>
    <dgm:pt modelId="{4A23F8F1-F0C2-458E-904A-37D2C394B115}" type="pres">
      <dgm:prSet presAssocID="{327148E4-75B8-4983-A41A-728ED288392A}" presName="txNode" presStyleLbl="fgAcc1" presStyleIdx="0" presStyleCnt="3">
        <dgm:presLayoutVars>
          <dgm:bulletEnabled val="1"/>
        </dgm:presLayoutVars>
      </dgm:prSet>
      <dgm:spPr/>
    </dgm:pt>
    <dgm:pt modelId="{C836A0AE-63B7-4D3C-B47A-29617F5BB41C}" type="pres">
      <dgm:prSet presAssocID="{CDB3FE5B-F92A-491C-85D1-9B323D619DDE}" presName="compositeSpace" presStyleCnt="0"/>
      <dgm:spPr/>
    </dgm:pt>
    <dgm:pt modelId="{41EDC11D-D984-4A30-9DC6-2D8B9770E216}" type="pres">
      <dgm:prSet presAssocID="{87713B9B-122B-4DC6-B731-B49269F97C11}" presName="composite" presStyleCnt="0"/>
      <dgm:spPr/>
    </dgm:pt>
    <dgm:pt modelId="{CB86B003-ED8B-4CBE-BB42-4C4E85E028E6}" type="pres">
      <dgm:prSet presAssocID="{87713B9B-122B-4DC6-B731-B49269F97C11}" presName="bgChev" presStyleLbl="node1" presStyleIdx="1" presStyleCnt="3"/>
      <dgm:spPr/>
    </dgm:pt>
    <dgm:pt modelId="{2056EF03-E758-4528-84FC-A7B985258BF3}" type="pres">
      <dgm:prSet presAssocID="{87713B9B-122B-4DC6-B731-B49269F97C11}" presName="txNode" presStyleLbl="fgAcc1" presStyleIdx="1" presStyleCnt="3">
        <dgm:presLayoutVars>
          <dgm:bulletEnabled val="1"/>
        </dgm:presLayoutVars>
      </dgm:prSet>
      <dgm:spPr/>
    </dgm:pt>
    <dgm:pt modelId="{5254AE20-A975-4686-9DE0-2A051AFA1757}" type="pres">
      <dgm:prSet presAssocID="{C81F314C-6B93-4880-8737-EE9D7B4C59AD}" presName="compositeSpace" presStyleCnt="0"/>
      <dgm:spPr/>
    </dgm:pt>
    <dgm:pt modelId="{F6F0FBC9-7FF7-4872-90FE-4EB8F811A863}" type="pres">
      <dgm:prSet presAssocID="{1617F7EF-F677-4287-8B09-B69AFC933F06}" presName="composite" presStyleCnt="0"/>
      <dgm:spPr/>
    </dgm:pt>
    <dgm:pt modelId="{DC02E00F-A7F9-41A9-9E17-D61330FA1D99}" type="pres">
      <dgm:prSet presAssocID="{1617F7EF-F677-4287-8B09-B69AFC933F06}" presName="bgChev" presStyleLbl="node1" presStyleIdx="2" presStyleCnt="3"/>
      <dgm:spPr/>
    </dgm:pt>
    <dgm:pt modelId="{FC855128-3647-4332-AA7C-B85AE517C73B}" type="pres">
      <dgm:prSet presAssocID="{1617F7EF-F677-4287-8B09-B69AFC933F06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A91E770F-A610-4D5B-849F-2FE3765FB400}" srcId="{1617F7EF-F677-4287-8B09-B69AFC933F06}" destId="{94D1CA2E-0B19-4B08-B4D6-18BE073011B2}" srcOrd="1" destOrd="0" parTransId="{AB8CE019-7E2B-4983-8FC5-512113EF4D33}" sibTransId="{769C8414-BCE6-4C94-A888-3665C2698D20}"/>
    <dgm:cxn modelId="{829D0213-4308-43E5-8A48-76F01F8B720E}" type="presOf" srcId="{95BD8CB8-147C-4352-BABC-8EDD14BAC2F8}" destId="{2056EF03-E758-4528-84FC-A7B985258BF3}" srcOrd="0" destOrd="1" presId="urn:microsoft.com/office/officeart/2005/8/layout/chevronAccent+Icon"/>
    <dgm:cxn modelId="{D25EEA13-0071-4029-B6A1-A2D67A5A4DD0}" type="presOf" srcId="{B07D3EB5-C22C-4FB9-A602-B8E0B141124D}" destId="{4A23F8F1-F0C2-458E-904A-37D2C394B115}" srcOrd="0" destOrd="1" presId="urn:microsoft.com/office/officeart/2005/8/layout/chevronAccent+Icon"/>
    <dgm:cxn modelId="{323EA716-4D9D-4225-9791-F948471D3225}" type="presOf" srcId="{94D1CA2E-0B19-4B08-B4D6-18BE073011B2}" destId="{FC855128-3647-4332-AA7C-B85AE517C73B}" srcOrd="0" destOrd="2" presId="urn:microsoft.com/office/officeart/2005/8/layout/chevronAccent+Icon"/>
    <dgm:cxn modelId="{88C10735-E16E-42F4-B8D7-DA513589F6CF}" srcId="{327148E4-75B8-4983-A41A-728ED288392A}" destId="{A371697A-B3E2-4B79-A9FB-F6468596070E}" srcOrd="1" destOrd="0" parTransId="{B3BF2E37-632C-4EAD-856C-0EE281F2E14C}" sibTransId="{15208271-E729-4B5E-9CA6-7AEAC6B2B78B}"/>
    <dgm:cxn modelId="{E126785F-C98D-4D5A-B7A4-5FDE7C952E81}" type="presOf" srcId="{BD3BC650-7E4C-4E4E-B3EA-9C228632DCCE}" destId="{2056EF03-E758-4528-84FC-A7B985258BF3}" srcOrd="0" destOrd="3" presId="urn:microsoft.com/office/officeart/2005/8/layout/chevronAccent+Icon"/>
    <dgm:cxn modelId="{72FBC241-B5A0-4831-B50D-13A951205C0F}" type="presOf" srcId="{87713B9B-122B-4DC6-B731-B49269F97C11}" destId="{2056EF03-E758-4528-84FC-A7B985258BF3}" srcOrd="0" destOrd="0" presId="urn:microsoft.com/office/officeart/2005/8/layout/chevronAccent+Icon"/>
    <dgm:cxn modelId="{931E4450-D0E4-42D8-87FD-C5C8B7E148AC}" type="presOf" srcId="{8B841DED-9E2C-4784-B8A1-068C2EC525D4}" destId="{FC855128-3647-4332-AA7C-B85AE517C73B}" srcOrd="0" destOrd="1" presId="urn:microsoft.com/office/officeart/2005/8/layout/chevronAccent+Icon"/>
    <dgm:cxn modelId="{25F94976-2652-4097-8720-01C0CE66F1F4}" type="presOf" srcId="{88AB2645-F4F9-44C2-B2C0-77D281034A96}" destId="{2056EF03-E758-4528-84FC-A7B985258BF3}" srcOrd="0" destOrd="2" presId="urn:microsoft.com/office/officeart/2005/8/layout/chevronAccent+Icon"/>
    <dgm:cxn modelId="{FC47B456-BDD9-4012-8C38-396D77453087}" type="presOf" srcId="{1D7273CB-7302-47C8-9A53-98267CC198FB}" destId="{22EED28D-0EE2-453C-B29E-6E0934FC9706}" srcOrd="0" destOrd="0" presId="urn:microsoft.com/office/officeart/2005/8/layout/chevronAccent+Icon"/>
    <dgm:cxn modelId="{EF69D257-A72E-414F-96C9-40D19BB2BEFA}" srcId="{1D7273CB-7302-47C8-9A53-98267CC198FB}" destId="{87713B9B-122B-4DC6-B731-B49269F97C11}" srcOrd="1" destOrd="0" parTransId="{3A9B0966-3C92-426B-9131-72F2AC19F5E1}" sibTransId="{C81F314C-6B93-4880-8737-EE9D7B4C59AD}"/>
    <dgm:cxn modelId="{81771358-900F-43C9-B7C8-170A107B1B2B}" type="presOf" srcId="{1617F7EF-F677-4287-8B09-B69AFC933F06}" destId="{FC855128-3647-4332-AA7C-B85AE517C73B}" srcOrd="0" destOrd="0" presId="urn:microsoft.com/office/officeart/2005/8/layout/chevronAccent+Icon"/>
    <dgm:cxn modelId="{EA61D87A-6B5C-4D0F-BB25-BA601F3BAE44}" srcId="{87713B9B-122B-4DC6-B731-B49269F97C11}" destId="{88AB2645-F4F9-44C2-B2C0-77D281034A96}" srcOrd="1" destOrd="0" parTransId="{1D5E8F6C-1D0E-4295-9968-0779A971D580}" sibTransId="{3F9798CC-608F-46E3-A6F3-36F155D51FA1}"/>
    <dgm:cxn modelId="{C956E489-42DC-48FD-9BCD-A2406B1CC793}" srcId="{1D7273CB-7302-47C8-9A53-98267CC198FB}" destId="{1617F7EF-F677-4287-8B09-B69AFC933F06}" srcOrd="2" destOrd="0" parTransId="{02F57589-710F-464A-95CD-7F0DDC0EAF9D}" sibTransId="{F42AE74B-E1A8-44B7-9023-0C7F9A87CAE4}"/>
    <dgm:cxn modelId="{DCD3848B-2E10-416A-AA06-1BF9242BE3FB}" type="presOf" srcId="{A371697A-B3E2-4B79-A9FB-F6468596070E}" destId="{4A23F8F1-F0C2-458E-904A-37D2C394B115}" srcOrd="0" destOrd="2" presId="urn:microsoft.com/office/officeart/2005/8/layout/chevronAccent+Icon"/>
    <dgm:cxn modelId="{C7DD23A0-9D96-45AD-84F4-16263EE8BEEE}" srcId="{87713B9B-122B-4DC6-B731-B49269F97C11}" destId="{95BD8CB8-147C-4352-BABC-8EDD14BAC2F8}" srcOrd="0" destOrd="0" parTransId="{4B327483-C400-44E7-B8A6-72A281165BD7}" sibTransId="{1FDDC698-461D-48BF-A819-BB298D7BDF7C}"/>
    <dgm:cxn modelId="{B40E0FA4-A331-41E9-B185-28AEA94D4771}" srcId="{87713B9B-122B-4DC6-B731-B49269F97C11}" destId="{BD3BC650-7E4C-4E4E-B3EA-9C228632DCCE}" srcOrd="2" destOrd="0" parTransId="{0A1F3C72-A101-4401-9B19-A9F324C7B361}" sibTransId="{EDCD79D7-3DB6-495E-A716-34716BFDD899}"/>
    <dgm:cxn modelId="{1079E1A8-33B9-4E44-AF3B-F19A7748B77F}" srcId="{327148E4-75B8-4983-A41A-728ED288392A}" destId="{B07D3EB5-C22C-4FB9-A602-B8E0B141124D}" srcOrd="0" destOrd="0" parTransId="{483B5C62-ED0D-4442-AB5B-3B2CCFAA2ADC}" sibTransId="{CBF4D949-E76D-41C6-A0EA-6E84C73A5681}"/>
    <dgm:cxn modelId="{617F8FB2-784F-4B08-9875-253F6E56D527}" type="presOf" srcId="{327148E4-75B8-4983-A41A-728ED288392A}" destId="{4A23F8F1-F0C2-458E-904A-37D2C394B115}" srcOrd="0" destOrd="0" presId="urn:microsoft.com/office/officeart/2005/8/layout/chevronAccent+Icon"/>
    <dgm:cxn modelId="{ACBF0FCF-2E75-4CC3-BE19-421C83741D7A}" srcId="{1D7273CB-7302-47C8-9A53-98267CC198FB}" destId="{327148E4-75B8-4983-A41A-728ED288392A}" srcOrd="0" destOrd="0" parTransId="{45FBB86E-2877-4850-B26F-2BBE8FE3EF00}" sibTransId="{CDB3FE5B-F92A-491C-85D1-9B323D619DDE}"/>
    <dgm:cxn modelId="{AB2E83FD-179C-4329-9CE9-FB1C867D7C7B}" srcId="{1617F7EF-F677-4287-8B09-B69AFC933F06}" destId="{8B841DED-9E2C-4784-B8A1-068C2EC525D4}" srcOrd="0" destOrd="0" parTransId="{8C61B09B-AC82-41EC-A8F6-FC4628A893AE}" sibTransId="{B1B854CF-F26B-4D95-AC80-D5584155EBBE}"/>
    <dgm:cxn modelId="{C3DA0A4B-72F8-4ADE-A58C-231FD7391C5B}" type="presParOf" srcId="{22EED28D-0EE2-453C-B29E-6E0934FC9706}" destId="{A593DC8B-13FB-4CEB-815C-3570B8F447F5}" srcOrd="0" destOrd="0" presId="urn:microsoft.com/office/officeart/2005/8/layout/chevronAccent+Icon"/>
    <dgm:cxn modelId="{335E96FB-6230-420C-97ED-3B47CB534802}" type="presParOf" srcId="{A593DC8B-13FB-4CEB-815C-3570B8F447F5}" destId="{D6957518-1308-4F26-BAFE-9AD083A61535}" srcOrd="0" destOrd="0" presId="urn:microsoft.com/office/officeart/2005/8/layout/chevronAccent+Icon"/>
    <dgm:cxn modelId="{8F10CE0A-AE88-4A91-BDC4-A29B104515B3}" type="presParOf" srcId="{A593DC8B-13FB-4CEB-815C-3570B8F447F5}" destId="{4A23F8F1-F0C2-458E-904A-37D2C394B115}" srcOrd="1" destOrd="0" presId="urn:microsoft.com/office/officeart/2005/8/layout/chevronAccent+Icon"/>
    <dgm:cxn modelId="{743B3642-FE47-4EDF-AE4C-5BAE57498B4E}" type="presParOf" srcId="{22EED28D-0EE2-453C-B29E-6E0934FC9706}" destId="{C836A0AE-63B7-4D3C-B47A-29617F5BB41C}" srcOrd="1" destOrd="0" presId="urn:microsoft.com/office/officeart/2005/8/layout/chevronAccent+Icon"/>
    <dgm:cxn modelId="{284527F2-204D-4A1C-8535-F0D0844CA134}" type="presParOf" srcId="{22EED28D-0EE2-453C-B29E-6E0934FC9706}" destId="{41EDC11D-D984-4A30-9DC6-2D8B9770E216}" srcOrd="2" destOrd="0" presId="urn:microsoft.com/office/officeart/2005/8/layout/chevronAccent+Icon"/>
    <dgm:cxn modelId="{80E30905-0A26-43FB-9924-730A2730FBB5}" type="presParOf" srcId="{41EDC11D-D984-4A30-9DC6-2D8B9770E216}" destId="{CB86B003-ED8B-4CBE-BB42-4C4E85E028E6}" srcOrd="0" destOrd="0" presId="urn:microsoft.com/office/officeart/2005/8/layout/chevronAccent+Icon"/>
    <dgm:cxn modelId="{24D03A58-79A7-445B-B638-D32134FAE5B5}" type="presParOf" srcId="{41EDC11D-D984-4A30-9DC6-2D8B9770E216}" destId="{2056EF03-E758-4528-84FC-A7B985258BF3}" srcOrd="1" destOrd="0" presId="urn:microsoft.com/office/officeart/2005/8/layout/chevronAccent+Icon"/>
    <dgm:cxn modelId="{289B7FDA-EE05-413C-B35C-E7DF301AF1F1}" type="presParOf" srcId="{22EED28D-0EE2-453C-B29E-6E0934FC9706}" destId="{5254AE20-A975-4686-9DE0-2A051AFA1757}" srcOrd="3" destOrd="0" presId="urn:microsoft.com/office/officeart/2005/8/layout/chevronAccent+Icon"/>
    <dgm:cxn modelId="{DB08656C-D9CC-430F-916A-A51C1C81128F}" type="presParOf" srcId="{22EED28D-0EE2-453C-B29E-6E0934FC9706}" destId="{F6F0FBC9-7FF7-4872-90FE-4EB8F811A863}" srcOrd="4" destOrd="0" presId="urn:microsoft.com/office/officeart/2005/8/layout/chevronAccent+Icon"/>
    <dgm:cxn modelId="{BCBA9EDA-4C65-4C37-9585-6BDEB565DE3F}" type="presParOf" srcId="{F6F0FBC9-7FF7-4872-90FE-4EB8F811A863}" destId="{DC02E00F-A7F9-41A9-9E17-D61330FA1D99}" srcOrd="0" destOrd="0" presId="urn:microsoft.com/office/officeart/2005/8/layout/chevronAccent+Icon"/>
    <dgm:cxn modelId="{BEAF46B4-CDAF-47F9-8C10-411E04D2C1AF}" type="presParOf" srcId="{F6F0FBC9-7FF7-4872-90FE-4EB8F811A863}" destId="{FC855128-3647-4332-AA7C-B85AE517C73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5145A6-CBE1-41A0-9675-32590F7CA54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662E8C-7CDF-4BBF-9054-9D7B805C39AC}">
      <dgm:prSet phldrT="[Text]"/>
      <dgm:spPr/>
      <dgm:t>
        <a:bodyPr/>
        <a:lstStyle/>
        <a:p>
          <a:r>
            <a:rPr lang="en-GB" dirty="0"/>
            <a:t>P1093</a:t>
          </a:r>
          <a:endParaRPr lang="en-US" dirty="0"/>
        </a:p>
      </dgm:t>
    </dgm:pt>
    <dgm:pt modelId="{84957E3B-5558-4BCB-8E59-A093ED2286D1}" type="parTrans" cxnId="{E1E39D67-5F73-4B63-B335-F870EBB86C44}">
      <dgm:prSet/>
      <dgm:spPr/>
      <dgm:t>
        <a:bodyPr/>
        <a:lstStyle/>
        <a:p>
          <a:endParaRPr lang="en-US"/>
        </a:p>
      </dgm:t>
    </dgm:pt>
    <dgm:pt modelId="{3D8FD06A-436A-47B1-ABD2-951179DF5107}" type="sibTrans" cxnId="{E1E39D67-5F73-4B63-B335-F870EBB86C44}">
      <dgm:prSet/>
      <dgm:spPr/>
      <dgm:t>
        <a:bodyPr/>
        <a:lstStyle/>
        <a:p>
          <a:endParaRPr lang="en-US"/>
        </a:p>
      </dgm:t>
    </dgm:pt>
    <dgm:pt modelId="{BAA1A2ED-6C9A-4EEF-BD96-EC9EBB6EC8B4}">
      <dgm:prSet phldrT="[Text]" custT="1"/>
      <dgm:spPr/>
      <dgm:t>
        <a:bodyPr/>
        <a:lstStyle/>
        <a:p>
          <a:r>
            <a:rPr lang="en-US" sz="1500" dirty="0"/>
            <a:t>DTG dosing and safety</a:t>
          </a:r>
        </a:p>
        <a:p>
          <a:r>
            <a:rPr lang="en-US" sz="1500" dirty="0"/>
            <a:t>4 weeks to 18 years in 5 cohorts</a:t>
          </a:r>
        </a:p>
        <a:p>
          <a:r>
            <a:rPr lang="en-US" sz="1500" dirty="0"/>
            <a:t>Coated tablets, granules and 5mg dispersible tablets</a:t>
          </a:r>
        </a:p>
      </dgm:t>
    </dgm:pt>
    <dgm:pt modelId="{6DC1FB93-ECC2-46AB-8EB1-B7FB412A2A8A}" type="parTrans" cxnId="{CCB0B057-1B9A-4588-9603-323CCB9BCD3B}">
      <dgm:prSet/>
      <dgm:spPr/>
      <dgm:t>
        <a:bodyPr/>
        <a:lstStyle/>
        <a:p>
          <a:endParaRPr lang="en-US"/>
        </a:p>
      </dgm:t>
    </dgm:pt>
    <dgm:pt modelId="{B68018DA-DDBD-4FC6-98A9-F20982478C30}" type="sibTrans" cxnId="{CCB0B057-1B9A-4588-9603-323CCB9BCD3B}">
      <dgm:prSet/>
      <dgm:spPr/>
      <dgm:t>
        <a:bodyPr/>
        <a:lstStyle/>
        <a:p>
          <a:endParaRPr lang="en-US"/>
        </a:p>
      </dgm:t>
    </dgm:pt>
    <dgm:pt modelId="{FF81BE34-2060-4272-811A-717BC22AF6F9}">
      <dgm:prSet phldrT="[Text]"/>
      <dgm:spPr/>
      <dgm:t>
        <a:bodyPr/>
        <a:lstStyle/>
        <a:p>
          <a:r>
            <a:rPr lang="en-GB" dirty="0"/>
            <a:t>ODYSSEY</a:t>
          </a:r>
          <a:endParaRPr lang="en-US" dirty="0"/>
        </a:p>
      </dgm:t>
    </dgm:pt>
    <dgm:pt modelId="{EBD18B69-C72D-4C42-84D1-D47F2933C1E9}" type="parTrans" cxnId="{7B63BEA1-9976-4546-B0F8-17161FF2E7CA}">
      <dgm:prSet/>
      <dgm:spPr/>
      <dgm:t>
        <a:bodyPr/>
        <a:lstStyle/>
        <a:p>
          <a:endParaRPr lang="en-US"/>
        </a:p>
      </dgm:t>
    </dgm:pt>
    <dgm:pt modelId="{BBA4313C-F79A-4037-8974-69A3461AB103}" type="sibTrans" cxnId="{7B63BEA1-9976-4546-B0F8-17161FF2E7CA}">
      <dgm:prSet/>
      <dgm:spPr/>
      <dgm:t>
        <a:bodyPr/>
        <a:lstStyle/>
        <a:p>
          <a:endParaRPr lang="en-US"/>
        </a:p>
      </dgm:t>
    </dgm:pt>
    <dgm:pt modelId="{57F20B71-D481-4503-9D0F-58F51D1CFE11}">
      <dgm:prSet phldrT="[Text]" custT="1"/>
      <dgm:spPr/>
      <dgm:t>
        <a:bodyPr/>
        <a:lstStyle/>
        <a:p>
          <a:r>
            <a:rPr lang="en-GB" sz="1500" b="0" dirty="0"/>
            <a:t>Enrolment of subjects following the first 1093 cohorts</a:t>
          </a:r>
        </a:p>
        <a:p>
          <a:r>
            <a:rPr lang="en-GB" sz="1500" b="0" dirty="0"/>
            <a:t>PK sub-studies to inform dose simplification</a:t>
          </a:r>
          <a:endParaRPr lang="en-US" sz="1500" b="0" dirty="0"/>
        </a:p>
        <a:p>
          <a:r>
            <a:rPr lang="en-US" sz="1500" b="0" dirty="0"/>
            <a:t>TB PK to investigate DTG BD plus Rifampicin</a:t>
          </a:r>
        </a:p>
      </dgm:t>
    </dgm:pt>
    <dgm:pt modelId="{9B82B8FE-CD86-40E9-832A-A0FC394EB09E}" type="parTrans" cxnId="{6891A5C5-3D7E-4AA8-B21A-CA5E2DC90D5B}">
      <dgm:prSet/>
      <dgm:spPr/>
      <dgm:t>
        <a:bodyPr/>
        <a:lstStyle/>
        <a:p>
          <a:endParaRPr lang="en-US"/>
        </a:p>
      </dgm:t>
    </dgm:pt>
    <dgm:pt modelId="{04ECB695-5EB0-4005-B3E3-7FBC8F3E3A59}" type="sibTrans" cxnId="{6891A5C5-3D7E-4AA8-B21A-CA5E2DC90D5B}">
      <dgm:prSet/>
      <dgm:spPr/>
      <dgm:t>
        <a:bodyPr/>
        <a:lstStyle/>
        <a:p>
          <a:endParaRPr lang="en-US"/>
        </a:p>
      </dgm:t>
    </dgm:pt>
    <dgm:pt modelId="{A02AE797-4F5E-417E-BCB6-56C18C2CC33F}">
      <dgm:prSet phldrT="[Text]"/>
      <dgm:spPr/>
      <dgm:t>
        <a:bodyPr/>
        <a:lstStyle/>
        <a:p>
          <a:r>
            <a:rPr lang="en-GB" dirty="0"/>
            <a:t>Guidelines Update</a:t>
          </a:r>
          <a:endParaRPr lang="en-US" dirty="0"/>
        </a:p>
      </dgm:t>
    </dgm:pt>
    <dgm:pt modelId="{3129FBFC-59C5-40E9-8796-FA97725A9BDC}" type="parTrans" cxnId="{1158F342-2F88-4708-956F-E5EF8D1BD2DB}">
      <dgm:prSet/>
      <dgm:spPr/>
      <dgm:t>
        <a:bodyPr/>
        <a:lstStyle/>
        <a:p>
          <a:endParaRPr lang="en-US"/>
        </a:p>
      </dgm:t>
    </dgm:pt>
    <dgm:pt modelId="{8DFD04FA-430A-462B-84AA-A6935A42CFEC}" type="sibTrans" cxnId="{1158F342-2F88-4708-956F-E5EF8D1BD2DB}">
      <dgm:prSet/>
      <dgm:spPr/>
      <dgm:t>
        <a:bodyPr/>
        <a:lstStyle/>
        <a:p>
          <a:endParaRPr lang="en-US"/>
        </a:p>
      </dgm:t>
    </dgm:pt>
    <dgm:pt modelId="{F7D62169-B390-4198-A899-79F1BBAC889A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sz="1500" dirty="0"/>
            <a:t>Extrapolated efficacy from adults</a:t>
          </a:r>
        </a:p>
        <a:p>
          <a:pPr>
            <a:buFont typeface="Arial" panose="020B0604020202020204" pitchFamily="34" charset="0"/>
            <a:buNone/>
          </a:pPr>
          <a:r>
            <a:rPr lang="en-GB" sz="1500" dirty="0"/>
            <a:t>Safety and PK based on P1093</a:t>
          </a:r>
        </a:p>
        <a:p>
          <a:pPr>
            <a:buFont typeface="Arial" panose="020B0604020202020204" pitchFamily="34" charset="0"/>
            <a:buNone/>
          </a:pPr>
          <a:r>
            <a:rPr lang="en-GB" sz="1500" dirty="0"/>
            <a:t>Simplified dosing based on ODYSSEY </a:t>
          </a:r>
        </a:p>
        <a:p>
          <a:pPr>
            <a:buFont typeface="Arial" panose="020B0604020202020204" pitchFamily="34" charset="0"/>
            <a:buNone/>
          </a:pPr>
          <a:r>
            <a:rPr lang="en-GB" sz="1500" dirty="0"/>
            <a:t>Overarching rolling recommendation</a:t>
          </a:r>
          <a:endParaRPr lang="en-US" sz="1500" dirty="0"/>
        </a:p>
      </dgm:t>
    </dgm:pt>
    <dgm:pt modelId="{0317B1D6-BFF6-40D0-849C-C9D81F50E41D}" type="parTrans" cxnId="{41B10046-4699-45C0-AFAD-60AEB30CE6C9}">
      <dgm:prSet/>
      <dgm:spPr/>
      <dgm:t>
        <a:bodyPr/>
        <a:lstStyle/>
        <a:p>
          <a:endParaRPr lang="en-US"/>
        </a:p>
      </dgm:t>
    </dgm:pt>
    <dgm:pt modelId="{DBDB1456-3AB8-4DE0-BFCA-E13EFFA741C5}" type="sibTrans" cxnId="{41B10046-4699-45C0-AFAD-60AEB30CE6C9}">
      <dgm:prSet/>
      <dgm:spPr/>
      <dgm:t>
        <a:bodyPr/>
        <a:lstStyle/>
        <a:p>
          <a:endParaRPr lang="en-US"/>
        </a:p>
      </dgm:t>
    </dgm:pt>
    <dgm:pt modelId="{8BB416F0-27D1-4C2D-AFB4-7EC05CB836DC}" type="pres">
      <dgm:prSet presAssocID="{BD5145A6-CBE1-41A0-9675-32590F7CA54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4986D64-021E-4320-8AAC-81FD76694417}" type="pres">
      <dgm:prSet presAssocID="{16662E8C-7CDF-4BBF-9054-9D7B805C39AC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39E8AA89-7A2B-4871-9BCB-F1DFCE205973}" type="pres">
      <dgm:prSet presAssocID="{16662E8C-7CDF-4BBF-9054-9D7B805C39AC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112DD591-A607-44AD-944A-D1720626E9C0}" type="pres">
      <dgm:prSet presAssocID="{FF81BE34-2060-4272-811A-717BC22AF6F9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10D2DC60-03AF-46A7-9F28-F96028D6E999}" type="pres">
      <dgm:prSet presAssocID="{FF81BE34-2060-4272-811A-717BC22AF6F9}" presName="childText2" presStyleLbl="solidAlignAcc1" presStyleIdx="1" presStyleCnt="3" custScaleY="106314">
        <dgm:presLayoutVars>
          <dgm:chMax val="0"/>
          <dgm:chPref val="0"/>
          <dgm:bulletEnabled val="1"/>
        </dgm:presLayoutVars>
      </dgm:prSet>
      <dgm:spPr/>
    </dgm:pt>
    <dgm:pt modelId="{F9DC9714-6DCC-4AF4-A873-E12B945DB17F}" type="pres">
      <dgm:prSet presAssocID="{A02AE797-4F5E-417E-BCB6-56C18C2CC33F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CDEE55D5-007D-4820-8F7A-46E945122110}" type="pres">
      <dgm:prSet presAssocID="{A02AE797-4F5E-417E-BCB6-56C18C2CC33F}" presName="childText3" presStyleLbl="solidAlignAcc1" presStyleIdx="2" presStyleCnt="3" custScaleY="108536">
        <dgm:presLayoutVars>
          <dgm:chMax val="0"/>
          <dgm:chPref val="0"/>
          <dgm:bulletEnabled val="1"/>
        </dgm:presLayoutVars>
      </dgm:prSet>
      <dgm:spPr/>
    </dgm:pt>
  </dgm:ptLst>
  <dgm:cxnLst>
    <dgm:cxn modelId="{9E9BC605-3658-46D8-B471-0F64BC1CC6AF}" type="presOf" srcId="{F7D62169-B390-4198-A899-79F1BBAC889A}" destId="{CDEE55D5-007D-4820-8F7A-46E945122110}" srcOrd="0" destOrd="0" presId="urn:microsoft.com/office/officeart/2009/3/layout/IncreasingArrowsProcess"/>
    <dgm:cxn modelId="{95B89A21-DF9B-44CA-A9B7-D506CFA892F1}" type="presOf" srcId="{FF81BE34-2060-4272-811A-717BC22AF6F9}" destId="{112DD591-A607-44AD-944A-D1720626E9C0}" srcOrd="0" destOrd="0" presId="urn:microsoft.com/office/officeart/2009/3/layout/IncreasingArrowsProcess"/>
    <dgm:cxn modelId="{20443F37-5789-4436-BBE6-142CF79B3670}" type="presOf" srcId="{57F20B71-D481-4503-9D0F-58F51D1CFE11}" destId="{10D2DC60-03AF-46A7-9F28-F96028D6E999}" srcOrd="0" destOrd="0" presId="urn:microsoft.com/office/officeart/2009/3/layout/IncreasingArrowsProcess"/>
    <dgm:cxn modelId="{1158F342-2F88-4708-956F-E5EF8D1BD2DB}" srcId="{BD5145A6-CBE1-41A0-9675-32590F7CA541}" destId="{A02AE797-4F5E-417E-BCB6-56C18C2CC33F}" srcOrd="2" destOrd="0" parTransId="{3129FBFC-59C5-40E9-8796-FA97725A9BDC}" sibTransId="{8DFD04FA-430A-462B-84AA-A6935A42CFEC}"/>
    <dgm:cxn modelId="{41B10046-4699-45C0-AFAD-60AEB30CE6C9}" srcId="{A02AE797-4F5E-417E-BCB6-56C18C2CC33F}" destId="{F7D62169-B390-4198-A899-79F1BBAC889A}" srcOrd="0" destOrd="0" parTransId="{0317B1D6-BFF6-40D0-849C-C9D81F50E41D}" sibTransId="{DBDB1456-3AB8-4DE0-BFCA-E13EFFA741C5}"/>
    <dgm:cxn modelId="{E1E39D67-5F73-4B63-B335-F870EBB86C44}" srcId="{BD5145A6-CBE1-41A0-9675-32590F7CA541}" destId="{16662E8C-7CDF-4BBF-9054-9D7B805C39AC}" srcOrd="0" destOrd="0" parTransId="{84957E3B-5558-4BCB-8E59-A093ED2286D1}" sibTransId="{3D8FD06A-436A-47B1-ABD2-951179DF5107}"/>
    <dgm:cxn modelId="{CCB0B057-1B9A-4588-9603-323CCB9BCD3B}" srcId="{16662E8C-7CDF-4BBF-9054-9D7B805C39AC}" destId="{BAA1A2ED-6C9A-4EEF-BD96-EC9EBB6EC8B4}" srcOrd="0" destOrd="0" parTransId="{6DC1FB93-ECC2-46AB-8EB1-B7FB412A2A8A}" sibTransId="{B68018DA-DDBD-4FC6-98A9-F20982478C30}"/>
    <dgm:cxn modelId="{E7E1D095-81EC-44C1-B9BE-F016013822D5}" type="presOf" srcId="{BD5145A6-CBE1-41A0-9675-32590F7CA541}" destId="{8BB416F0-27D1-4C2D-AFB4-7EC05CB836DC}" srcOrd="0" destOrd="0" presId="urn:microsoft.com/office/officeart/2009/3/layout/IncreasingArrowsProcess"/>
    <dgm:cxn modelId="{7B63BEA1-9976-4546-B0F8-17161FF2E7CA}" srcId="{BD5145A6-CBE1-41A0-9675-32590F7CA541}" destId="{FF81BE34-2060-4272-811A-717BC22AF6F9}" srcOrd="1" destOrd="0" parTransId="{EBD18B69-C72D-4C42-84D1-D47F2933C1E9}" sibTransId="{BBA4313C-F79A-4037-8974-69A3461AB103}"/>
    <dgm:cxn modelId="{45C23CC3-5A90-4B47-8532-EE6F4CB67042}" type="presOf" srcId="{BAA1A2ED-6C9A-4EEF-BD96-EC9EBB6EC8B4}" destId="{39E8AA89-7A2B-4871-9BCB-F1DFCE205973}" srcOrd="0" destOrd="0" presId="urn:microsoft.com/office/officeart/2009/3/layout/IncreasingArrowsProcess"/>
    <dgm:cxn modelId="{6891A5C5-3D7E-4AA8-B21A-CA5E2DC90D5B}" srcId="{FF81BE34-2060-4272-811A-717BC22AF6F9}" destId="{57F20B71-D481-4503-9D0F-58F51D1CFE11}" srcOrd="0" destOrd="0" parTransId="{9B82B8FE-CD86-40E9-832A-A0FC394EB09E}" sibTransId="{04ECB695-5EB0-4005-B3E3-7FBC8F3E3A59}"/>
    <dgm:cxn modelId="{2EDCC4D0-BA45-4093-8ABD-1B1055971616}" type="presOf" srcId="{16662E8C-7CDF-4BBF-9054-9D7B805C39AC}" destId="{64986D64-021E-4320-8AAC-81FD76694417}" srcOrd="0" destOrd="0" presId="urn:microsoft.com/office/officeart/2009/3/layout/IncreasingArrowsProcess"/>
    <dgm:cxn modelId="{E1C786DE-C005-4A7A-92AA-144FC338717D}" type="presOf" srcId="{A02AE797-4F5E-417E-BCB6-56C18C2CC33F}" destId="{F9DC9714-6DCC-4AF4-A873-E12B945DB17F}" srcOrd="0" destOrd="0" presId="urn:microsoft.com/office/officeart/2009/3/layout/IncreasingArrowsProcess"/>
    <dgm:cxn modelId="{8CD06CA9-EBF9-45AC-B0AB-AAF480A20737}" type="presParOf" srcId="{8BB416F0-27D1-4C2D-AFB4-7EC05CB836DC}" destId="{64986D64-021E-4320-8AAC-81FD76694417}" srcOrd="0" destOrd="0" presId="urn:microsoft.com/office/officeart/2009/3/layout/IncreasingArrowsProcess"/>
    <dgm:cxn modelId="{05206B7C-8B85-4BD3-82B7-F9872C64ABF6}" type="presParOf" srcId="{8BB416F0-27D1-4C2D-AFB4-7EC05CB836DC}" destId="{39E8AA89-7A2B-4871-9BCB-F1DFCE205973}" srcOrd="1" destOrd="0" presId="urn:microsoft.com/office/officeart/2009/3/layout/IncreasingArrowsProcess"/>
    <dgm:cxn modelId="{E089D60F-7F4B-4B67-B814-A18BB6513B67}" type="presParOf" srcId="{8BB416F0-27D1-4C2D-AFB4-7EC05CB836DC}" destId="{112DD591-A607-44AD-944A-D1720626E9C0}" srcOrd="2" destOrd="0" presId="urn:microsoft.com/office/officeart/2009/3/layout/IncreasingArrowsProcess"/>
    <dgm:cxn modelId="{41F589F9-C020-4565-ABFD-34907312D0F2}" type="presParOf" srcId="{8BB416F0-27D1-4C2D-AFB4-7EC05CB836DC}" destId="{10D2DC60-03AF-46A7-9F28-F96028D6E999}" srcOrd="3" destOrd="0" presId="urn:microsoft.com/office/officeart/2009/3/layout/IncreasingArrowsProcess"/>
    <dgm:cxn modelId="{38AB8E23-12B1-4F2F-B248-3434D5F4505E}" type="presParOf" srcId="{8BB416F0-27D1-4C2D-AFB4-7EC05CB836DC}" destId="{F9DC9714-6DCC-4AF4-A873-E12B945DB17F}" srcOrd="4" destOrd="0" presId="urn:microsoft.com/office/officeart/2009/3/layout/IncreasingArrowsProcess"/>
    <dgm:cxn modelId="{A8A33074-C0C3-4203-845F-29915BA314E7}" type="presParOf" srcId="{8BB416F0-27D1-4C2D-AFB4-7EC05CB836DC}" destId="{CDEE55D5-007D-4820-8F7A-46E94512211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7CD65-738D-4EAA-9691-E50C2517AC0E}">
      <dsp:nvSpPr>
        <dsp:cNvPr id="0" name=""/>
        <dsp:cNvSpPr/>
      </dsp:nvSpPr>
      <dsp:spPr>
        <a:xfrm rot="10800000">
          <a:off x="1831738" y="1389"/>
          <a:ext cx="8668463" cy="125419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067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Move away from NNRTI-based regimens</a:t>
          </a:r>
          <a:endParaRPr lang="en-US" sz="3500" kern="1200" dirty="0"/>
        </a:p>
      </dsp:txBody>
      <dsp:txXfrm rot="10800000">
        <a:off x="2145287" y="1389"/>
        <a:ext cx="8354914" cy="1254198"/>
      </dsp:txXfrm>
    </dsp:sp>
    <dsp:sp modelId="{9BC53E98-95C7-4442-87E1-3634383540B1}">
      <dsp:nvSpPr>
        <dsp:cNvPr id="0" name=""/>
        <dsp:cNvSpPr/>
      </dsp:nvSpPr>
      <dsp:spPr>
        <a:xfrm>
          <a:off x="1536625" y="1389"/>
          <a:ext cx="1254198" cy="12541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A42B6-C895-4888-A877-323C93D35D10}">
      <dsp:nvSpPr>
        <dsp:cNvPr id="0" name=""/>
        <dsp:cNvSpPr/>
      </dsp:nvSpPr>
      <dsp:spPr>
        <a:xfrm rot="10800000">
          <a:off x="1862896" y="1602299"/>
          <a:ext cx="8626919" cy="1254198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067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Introduce DTG as soon as possible</a:t>
          </a:r>
          <a:endParaRPr lang="en-US" sz="3500" kern="1200" dirty="0"/>
        </a:p>
      </dsp:txBody>
      <dsp:txXfrm rot="10800000">
        <a:off x="2176445" y="1602299"/>
        <a:ext cx="8313370" cy="1254198"/>
      </dsp:txXfrm>
    </dsp:sp>
    <dsp:sp modelId="{372EC061-E177-48B2-A231-A7DD88CCB2DC}">
      <dsp:nvSpPr>
        <dsp:cNvPr id="0" name=""/>
        <dsp:cNvSpPr/>
      </dsp:nvSpPr>
      <dsp:spPr>
        <a:xfrm>
          <a:off x="1547011" y="1602299"/>
          <a:ext cx="1254198" cy="125419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54702-D2BA-498A-8A07-C89EBC43DCE5}">
      <dsp:nvSpPr>
        <dsp:cNvPr id="0" name=""/>
        <dsp:cNvSpPr/>
      </dsp:nvSpPr>
      <dsp:spPr>
        <a:xfrm rot="10800000">
          <a:off x="1770864" y="3203208"/>
          <a:ext cx="8749628" cy="1254198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067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Use the most potent non-NNRTI option</a:t>
          </a:r>
          <a:endParaRPr lang="en-US" sz="3500" kern="1200" dirty="0"/>
        </a:p>
      </dsp:txBody>
      <dsp:txXfrm rot="10800000">
        <a:off x="2084413" y="3203208"/>
        <a:ext cx="8436079" cy="1254198"/>
      </dsp:txXfrm>
    </dsp:sp>
    <dsp:sp modelId="{ACE96829-FE41-4186-BD46-288595E2741F}">
      <dsp:nvSpPr>
        <dsp:cNvPr id="0" name=""/>
        <dsp:cNvSpPr/>
      </dsp:nvSpPr>
      <dsp:spPr>
        <a:xfrm>
          <a:off x="1516334" y="3203208"/>
          <a:ext cx="1254198" cy="125419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57518-1308-4F26-BAFE-9AD083A61535}">
      <dsp:nvSpPr>
        <dsp:cNvPr id="0" name=""/>
        <dsp:cNvSpPr/>
      </dsp:nvSpPr>
      <dsp:spPr>
        <a:xfrm>
          <a:off x="1071" y="1654738"/>
          <a:ext cx="2692300" cy="1039228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3F8F1-F0C2-458E-904A-37D2C394B115}">
      <dsp:nvSpPr>
        <dsp:cNvPr id="0" name=""/>
        <dsp:cNvSpPr/>
      </dsp:nvSpPr>
      <dsp:spPr>
        <a:xfrm>
          <a:off x="719018" y="1914545"/>
          <a:ext cx="2273498" cy="1039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Registrational trial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Dosing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Safety</a:t>
          </a:r>
          <a:endParaRPr lang="en-US" sz="1200" kern="1200" dirty="0"/>
        </a:p>
      </dsp:txBody>
      <dsp:txXfrm>
        <a:off x="749456" y="1944983"/>
        <a:ext cx="2212622" cy="978352"/>
      </dsp:txXfrm>
    </dsp:sp>
    <dsp:sp modelId="{CB86B003-ED8B-4CBE-BB42-4C4E85E028E6}">
      <dsp:nvSpPr>
        <dsp:cNvPr id="0" name=""/>
        <dsp:cNvSpPr/>
      </dsp:nvSpPr>
      <dsp:spPr>
        <a:xfrm>
          <a:off x="3076277" y="1654738"/>
          <a:ext cx="2692300" cy="1039228"/>
        </a:xfrm>
        <a:prstGeom prst="chevron">
          <a:avLst>
            <a:gd name="adj" fmla="val 4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6EF03-E758-4528-84FC-A7B985258BF3}">
      <dsp:nvSpPr>
        <dsp:cNvPr id="0" name=""/>
        <dsp:cNvSpPr/>
      </dsp:nvSpPr>
      <dsp:spPr>
        <a:xfrm>
          <a:off x="3794224" y="1914545"/>
          <a:ext cx="2273498" cy="1039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Strategic trial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Efficacy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Simplified dosing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TB cotreatment</a:t>
          </a:r>
          <a:endParaRPr lang="en-US" sz="1200" kern="1200" dirty="0"/>
        </a:p>
      </dsp:txBody>
      <dsp:txXfrm>
        <a:off x="3824662" y="1944983"/>
        <a:ext cx="2212622" cy="978352"/>
      </dsp:txXfrm>
    </dsp:sp>
    <dsp:sp modelId="{DC02E00F-A7F9-41A9-9E17-D61330FA1D99}">
      <dsp:nvSpPr>
        <dsp:cNvPr id="0" name=""/>
        <dsp:cNvSpPr/>
      </dsp:nvSpPr>
      <dsp:spPr>
        <a:xfrm>
          <a:off x="6151483" y="1654738"/>
          <a:ext cx="2692300" cy="1039228"/>
        </a:xfrm>
        <a:prstGeom prst="chevron">
          <a:avLst>
            <a:gd name="adj" fmla="val 4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55128-3647-4332-AA7C-B85AE517C73B}">
      <dsp:nvSpPr>
        <dsp:cNvPr id="0" name=""/>
        <dsp:cNvSpPr/>
      </dsp:nvSpPr>
      <dsp:spPr>
        <a:xfrm>
          <a:off x="6869429" y="1914545"/>
          <a:ext cx="2273498" cy="1039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Guidelines introduction</a:t>
          </a:r>
          <a:endParaRPr lang="en-US" sz="15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Age specific recommendations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WHO weight band dosing</a:t>
          </a:r>
          <a:endParaRPr lang="en-US" sz="1200" kern="1200" dirty="0"/>
        </a:p>
      </dsp:txBody>
      <dsp:txXfrm>
        <a:off x="6899867" y="1944983"/>
        <a:ext cx="2212622" cy="978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86D64-021E-4320-8AAC-81FD76694417}">
      <dsp:nvSpPr>
        <dsp:cNvPr id="0" name=""/>
        <dsp:cNvSpPr/>
      </dsp:nvSpPr>
      <dsp:spPr>
        <a:xfrm>
          <a:off x="18765" y="603351"/>
          <a:ext cx="6470819" cy="9423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960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P1093</a:t>
          </a:r>
          <a:endParaRPr lang="en-US" sz="1800" kern="1200" dirty="0"/>
        </a:p>
      </dsp:txBody>
      <dsp:txXfrm>
        <a:off x="18765" y="838950"/>
        <a:ext cx="6235220" cy="471199"/>
      </dsp:txXfrm>
    </dsp:sp>
    <dsp:sp modelId="{39E8AA89-7A2B-4871-9BCB-F1DFCE205973}">
      <dsp:nvSpPr>
        <dsp:cNvPr id="0" name=""/>
        <dsp:cNvSpPr/>
      </dsp:nvSpPr>
      <dsp:spPr>
        <a:xfrm>
          <a:off x="18765" y="1330076"/>
          <a:ext cx="1993012" cy="1815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DTG dosing and safety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 weeks to 18 years in 5 cohorts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Coated tablets, granules and 5mg dispersible tablets</a:t>
          </a:r>
        </a:p>
      </dsp:txBody>
      <dsp:txXfrm>
        <a:off x="18765" y="1330076"/>
        <a:ext cx="1993012" cy="1815405"/>
      </dsp:txXfrm>
    </dsp:sp>
    <dsp:sp modelId="{112DD591-A607-44AD-944A-D1720626E9C0}">
      <dsp:nvSpPr>
        <dsp:cNvPr id="0" name=""/>
        <dsp:cNvSpPr/>
      </dsp:nvSpPr>
      <dsp:spPr>
        <a:xfrm>
          <a:off x="2011777" y="917483"/>
          <a:ext cx="4477806" cy="9423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960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ODYSSEY</a:t>
          </a:r>
          <a:endParaRPr lang="en-US" sz="1800" kern="1200" dirty="0"/>
        </a:p>
      </dsp:txBody>
      <dsp:txXfrm>
        <a:off x="2011777" y="1153082"/>
        <a:ext cx="4242207" cy="471199"/>
      </dsp:txXfrm>
    </dsp:sp>
    <dsp:sp modelId="{10D2DC60-03AF-46A7-9F28-F96028D6E999}">
      <dsp:nvSpPr>
        <dsp:cNvPr id="0" name=""/>
        <dsp:cNvSpPr/>
      </dsp:nvSpPr>
      <dsp:spPr>
        <a:xfrm>
          <a:off x="2011777" y="1586896"/>
          <a:ext cx="1993012" cy="193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Enrolment of subjects following the first 1093 cohorts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PK sub-studies to inform dose simplification</a:t>
          </a:r>
          <a:endParaRPr lang="en-US" sz="1500" b="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TB PK to investigate DTG BD plus Rifampicin</a:t>
          </a:r>
        </a:p>
      </dsp:txBody>
      <dsp:txXfrm>
        <a:off x="2011777" y="1586896"/>
        <a:ext cx="1993012" cy="1930029"/>
      </dsp:txXfrm>
    </dsp:sp>
    <dsp:sp modelId="{F9DC9714-6DCC-4AF4-A873-E12B945DB17F}">
      <dsp:nvSpPr>
        <dsp:cNvPr id="0" name=""/>
        <dsp:cNvSpPr/>
      </dsp:nvSpPr>
      <dsp:spPr>
        <a:xfrm>
          <a:off x="4004790" y="1231616"/>
          <a:ext cx="2484794" cy="9423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960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Guidelines Update</a:t>
          </a:r>
          <a:endParaRPr lang="en-US" sz="1800" kern="1200" dirty="0"/>
        </a:p>
      </dsp:txBody>
      <dsp:txXfrm>
        <a:off x="4004790" y="1467215"/>
        <a:ext cx="2249195" cy="471199"/>
      </dsp:txXfrm>
    </dsp:sp>
    <dsp:sp modelId="{CDEE55D5-007D-4820-8F7A-46E945122110}">
      <dsp:nvSpPr>
        <dsp:cNvPr id="0" name=""/>
        <dsp:cNvSpPr/>
      </dsp:nvSpPr>
      <dsp:spPr>
        <a:xfrm>
          <a:off x="4004790" y="1881993"/>
          <a:ext cx="1993012" cy="19415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 dirty="0"/>
            <a:t>Extrapolated efficacy from adults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 dirty="0"/>
            <a:t>Safety and PK based on P1093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 dirty="0"/>
            <a:t>Simplified dosing based on ODYSSEY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 dirty="0"/>
            <a:t>Overarching rolling recommendation</a:t>
          </a:r>
          <a:endParaRPr lang="en-US" sz="1500" kern="1200" dirty="0"/>
        </a:p>
      </dsp:txBody>
      <dsp:txXfrm>
        <a:off x="4004790" y="1881993"/>
        <a:ext cx="1993012" cy="1941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F3CBD-BB7D-4335-AB8D-08E16FD541B6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D19C4-41D6-4AEA-ADE9-B0C7415BE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5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AC16E-4180-43D9-A5AA-58F574126115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B52CE-6724-4B31-9A0C-F4B45C3C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Emerging </a:t>
            </a:r>
            <a:r>
              <a:rPr lang="en-GB" dirty="0" err="1"/>
              <a:t>cnsensus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B52CE-6724-4B31-9A0C-F4B45C3CD9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B52CE-6724-4B31-9A0C-F4B45C3CD9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8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A8619-65AF-4D44-8417-EABA9831D3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73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en-US" sz="1200" dirty="0"/>
              <a:t>Cohort I:		Adolescents ≥12 to &lt;18 years of age (Tablet formulation)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en-US" sz="1200" dirty="0"/>
              <a:t>Cohort IIA:		Children ≥6 to &lt;12 years of age (Tablet formulation)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en-US" sz="1200" dirty="0"/>
              <a:t>Cohort IIB:		Children ≥6 to &lt;12 years of age (Granules) 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en-US" sz="1200" dirty="0"/>
              <a:t>Cohort III - DT:	Children ≥2 to &lt;6 years of age  (Dispersible Tablet)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en-US" sz="1200" dirty="0"/>
              <a:t>Cohort IV - DT:	Children ≥6 months to &lt;2 years (Dispersible Tablet)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en-US" sz="1200" dirty="0"/>
              <a:t>Cohort V - DT:	Infants ≥4 weeks to &lt;6 months (Dispersible Tablet)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FC8A-D022-432A-A2EE-F5FC6A1779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454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B52CE-6724-4B31-9A0C-F4B45C3CD9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Among adolescents girls An  estimated 15% of the 252 million adolescent women aged 15–19 years are sexually active</a:t>
            </a:r>
          </a:p>
          <a:p>
            <a:r>
              <a:rPr lang="en-US" dirty="0"/>
              <a:t>In view of the gradual shift to non-facility-based service delivery models, community networks and community health workers need to provide HIV and sexual and reproductive health services using an adolescent-friendly approach. </a:t>
            </a:r>
          </a:p>
          <a:p>
            <a:r>
              <a:rPr lang="en-US" dirty="0" err="1"/>
              <a:t>Programmes</a:t>
            </a:r>
            <a:r>
              <a:rPr lang="en-US" dirty="0"/>
              <a:t> should engage and involve adolescents, directly and through health worker and community-based approaches, to improve the understanding of contraceptive methods and sexual and reproductive health and how this relates to the DTG safety concern.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B52CE-6724-4B31-9A0C-F4B45C3CD9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38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B52CE-6724-4B31-9A0C-F4B45C3CD9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5338-FF67-47EB-BD86-73218568A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1D374-4682-4BE8-9725-B8F096F76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97EFF-8A98-4DA4-9FD7-3C60A0AD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932DE-389C-4D80-BEC6-688159E3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02831F-174F-4E3E-9EAC-C4C531FB8C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274" y="6113142"/>
            <a:ext cx="1778727" cy="6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5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59DF-CD02-435D-AC59-66D0B197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66413-540D-4277-B38A-C55699E27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FA089-2CE6-4878-B467-1FC6FB1C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97D0A-FFFE-4A30-B041-4593DB68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399AD-F4F6-43E1-85DF-F7A7375D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2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36F80-6CAA-4847-9F35-891FED433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CBA51-C92B-4738-BFA8-C73B68ED4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EA14F-ACE2-4BE9-B42D-815B8A52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C896F-E383-42FD-81E3-7D0F9967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A1FF4-E6B6-4281-B261-B3499D85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0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09600" y="1600208"/>
            <a:ext cx="10972800" cy="452595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1500" b="1"/>
            </a:lvl1pPr>
          </a:lstStyle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5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9371-16BA-4AFB-9F90-EF338687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F4E47-6736-4F78-A51B-E3A0B984F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40FB2-E505-48F7-BA17-1AD23B36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ED00F-FE23-44A9-829C-84B815EA2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270BA0-A4F0-471E-80B0-5D04D82AA1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12" y="6113142"/>
            <a:ext cx="2013857" cy="6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3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4AC3-0DF1-47BB-99C8-53D9BEF8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01689-A1F4-4670-8612-46FF03AB5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CDB44-7A0C-4A27-B319-C4182D5B2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026DE-18DD-451B-8444-7DC0133B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EAD3E-1952-4A53-98A2-5AE621FB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11E70B-606F-4304-B63A-5DDD3085E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12" y="6113142"/>
            <a:ext cx="2013857" cy="6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7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8622-D7F3-4C33-906C-9DC073D3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5AE0-B519-4AAE-9F5F-950ECE494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48D13-D762-441F-BD4B-F127765F1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C42BE-76CE-4D98-AB2F-79769D08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C4936-A24B-4BCD-AEEE-AB2B7F37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9E99F-5FAF-49F8-94CC-6F76277A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7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E24BE-6836-4D48-BC9B-B6D3A25F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B3995-4BCE-47B0-A7A9-44CB80C92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A4EDD-EB17-439B-9F5A-5017BD6F3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F82D19-7743-47EC-B832-90092883E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F2A44E-6B61-4A78-8BCE-55C893BCE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4A808-CD9F-4458-A43D-004A1056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F2DEAC-841D-4502-BD52-7BA88247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0F125F-A6F8-4894-8989-F03B6E96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8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2A50A-BBB1-43EB-AEFF-61D5D093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4C5E5E-C9C2-464B-8229-9537ABE8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084E6-CD64-4528-A4FB-438399E8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2C19-4E2B-49A8-9C23-E1121B15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5FCB1-81DA-4351-929C-7B35CDB5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A61C06-4F5E-4664-B5B7-D2E74E95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362DC-A749-4348-AC7A-58FE1C17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0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2152-5B9D-4CC3-9160-9B639031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51E8-4A58-4A11-B57D-D66EEF9A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20CEB-F065-4CB3-B6E2-72F18826A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9B117-509C-4B2E-9C99-22638EC9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2236A-4A29-4EDA-B417-BDC1E776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E0AA0-2A2E-476D-8A9C-549D8CE4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9357-D233-4AEB-A70B-F6C44315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85E1D-989E-482D-98C0-A456C038F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6E6A3-1265-40A2-8BA3-89CCFA09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91AF1-8E57-4A25-8061-DB5637BE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9E11C-2878-462D-8720-E3644D95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D7FDA-1464-4A26-B245-EF5254C4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9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F488E-C0E7-417A-A8B7-8B89E70B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E2861-C030-4AC8-A0B6-FA5430FF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E34B8-7C68-4D3C-A0AB-E745A3B0E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737F-1EB2-4E55-AE19-D630980682B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7C874-C6C3-4CCF-BCF8-4C9CCA981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5114E-CBDA-4E91-9BE5-05898B0D8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jp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44BD-48B6-48D9-B77A-AE8394C5B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493" y="3000328"/>
            <a:ext cx="4770963" cy="2387600"/>
          </a:xfrm>
        </p:spPr>
        <p:txBody>
          <a:bodyPr>
            <a:noAutofit/>
          </a:bodyPr>
          <a:lstStyle/>
          <a:p>
            <a:pPr algn="r"/>
            <a:r>
              <a:rPr lang="en-US" sz="4600" b="1" dirty="0"/>
              <a:t>Opportunities for the use of new ARVs for infants, children and adolescents and updated guidance on early infant diagnosis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E701E-0EB1-43BD-91DA-B1008AD3170F}"/>
              </a:ext>
            </a:extLst>
          </p:cNvPr>
          <p:cNvSpPr txBox="1"/>
          <p:nvPr/>
        </p:nvSpPr>
        <p:spPr>
          <a:xfrm>
            <a:off x="256533" y="5095473"/>
            <a:ext cx="5940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Martina Penazzato MD, PhD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Paediatric lead, HIV Department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World Health Organization, Geneva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C5828-8996-4760-A390-0B937EB51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3" y="401471"/>
            <a:ext cx="7213412" cy="4890954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43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58A0E-375B-4FCA-B07D-A541EFC6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44" y="-35819"/>
            <a:ext cx="10834512" cy="1325563"/>
          </a:xfrm>
        </p:spPr>
        <p:txBody>
          <a:bodyPr/>
          <a:lstStyle/>
          <a:p>
            <a:r>
              <a:rPr lang="en-GB" dirty="0"/>
              <a:t>Implementation considerations for adolescents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91C56-586E-46EB-89EC-C51B7CB97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0" y="1289744"/>
            <a:ext cx="9734440" cy="5697910"/>
          </a:xfrm>
          <a:ln>
            <a:noFill/>
          </a:ln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sz="2600" dirty="0"/>
              <a:t>DTG is of </a:t>
            </a:r>
            <a:r>
              <a:rPr lang="en-US" sz="2600" b="1" dirty="0">
                <a:solidFill>
                  <a:srgbClr val="7030A0"/>
                </a:solidFill>
              </a:rPr>
              <a:t>particular benefit </a:t>
            </a:r>
            <a:r>
              <a:rPr lang="en-US" sz="2600" dirty="0"/>
              <a:t>to adolescents (sub-optimal adherence,                                  EFV side-effects, triple class failure).</a:t>
            </a:r>
          </a:p>
          <a:p>
            <a:pPr>
              <a:buClr>
                <a:srgbClr val="0070C0"/>
              </a:buClr>
            </a:pPr>
            <a:r>
              <a:rPr lang="en-US" sz="2600" dirty="0"/>
              <a:t>In LMIC, half of the estimated </a:t>
            </a:r>
            <a:r>
              <a:rPr lang="en-US" sz="2600" b="1" dirty="0">
                <a:solidFill>
                  <a:srgbClr val="7030A0"/>
                </a:solidFill>
              </a:rPr>
              <a:t>23 million pregnancies </a:t>
            </a:r>
            <a:r>
              <a:rPr lang="en-US" sz="2600" dirty="0"/>
              <a:t>in adolescent                                     girls (2 million in below 15 years) were unintended. </a:t>
            </a:r>
          </a:p>
          <a:p>
            <a:pPr>
              <a:buClr>
                <a:srgbClr val="0070C0"/>
              </a:buClr>
            </a:pPr>
            <a:r>
              <a:rPr lang="en-US" sz="2600" dirty="0"/>
              <a:t>Policy decisions on DTG are an opportunity to review access                                          </a:t>
            </a:r>
            <a:r>
              <a:rPr lang="en-US" sz="2600" b="1" dirty="0">
                <a:solidFill>
                  <a:srgbClr val="7030A0"/>
                </a:solidFill>
              </a:rPr>
              <a:t>SRHR services </a:t>
            </a:r>
            <a:r>
              <a:rPr lang="en-US" sz="2600" dirty="0"/>
              <a:t>and current status of their integration with HIV services.</a:t>
            </a:r>
          </a:p>
          <a:p>
            <a:pPr>
              <a:buClr>
                <a:srgbClr val="0070C0"/>
              </a:buClr>
            </a:pPr>
            <a:r>
              <a:rPr lang="en-US" sz="2600" dirty="0"/>
              <a:t>Ensuring that adolescent girls living with HIV are well informed of their options </a:t>
            </a:r>
            <a:r>
              <a:rPr lang="en-US" sz="2600" b="1" dirty="0">
                <a:solidFill>
                  <a:srgbClr val="7030A0"/>
                </a:solidFill>
              </a:rPr>
              <a:t>to prevent unintended pregnancies</a:t>
            </a:r>
            <a:r>
              <a:rPr lang="en-US" sz="2600" dirty="0"/>
              <a:t>, and provided with                                                      pre-pregnancy care to avoid use of DTG during preconception.</a:t>
            </a:r>
          </a:p>
          <a:p>
            <a:pPr>
              <a:buClr>
                <a:srgbClr val="0070C0"/>
              </a:buClr>
            </a:pPr>
            <a:r>
              <a:rPr lang="en-US" sz="2600" dirty="0"/>
              <a:t>A </a:t>
            </a:r>
            <a:r>
              <a:rPr lang="en-US" sz="2600" b="1" dirty="0">
                <a:solidFill>
                  <a:srgbClr val="7030A0"/>
                </a:solidFill>
              </a:rPr>
              <a:t>differentiated approach </a:t>
            </a:r>
            <a:r>
              <a:rPr lang="en-US" sz="2600" dirty="0"/>
              <a:t>for integrated adolescent-friendly services                                               is needed together with direct involvement of adolescents.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C395D-6F0B-4DD0-BD42-46625048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88" b="-12828"/>
          <a:stretch/>
        </p:blipFill>
        <p:spPr>
          <a:xfrm>
            <a:off x="10249470" y="1884182"/>
            <a:ext cx="1555839" cy="3469261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164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808B8DB-72AF-43D9-8855-77B054984B7C}"/>
              </a:ext>
            </a:extLst>
          </p:cNvPr>
          <p:cNvSpPr/>
          <p:nvPr/>
        </p:nvSpPr>
        <p:spPr>
          <a:xfrm>
            <a:off x="384359" y="1153551"/>
            <a:ext cx="4722214" cy="5009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07FDA-371C-4064-9B5F-D8CC70EA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02" y="0"/>
            <a:ext cx="9413862" cy="1325563"/>
          </a:xfrm>
        </p:spPr>
        <p:txBody>
          <a:bodyPr>
            <a:normAutofit/>
          </a:bodyPr>
          <a:lstStyle/>
          <a:p>
            <a:r>
              <a:rPr lang="en-GB" dirty="0"/>
              <a:t>Timely ART initiation upon accurate EID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79B1A-4784-400F-9C3C-ECFD3DFDD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61" y="143025"/>
            <a:ext cx="2572360" cy="1718459"/>
          </a:xfrm>
          <a:prstGeom prst="rect">
            <a:avLst/>
          </a:prstGeom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B6944C-AFB6-9B48-B65D-9143F0A47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913" y="4866225"/>
            <a:ext cx="284521" cy="350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46B81F-3D26-B040-942D-E78EFD099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87" y="2119988"/>
            <a:ext cx="2800984" cy="15437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4EB26C-29BD-D049-A964-DC693C566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721" y="4094672"/>
            <a:ext cx="297221" cy="3658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4E381C-E856-C048-9681-5074D0162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07" y="3456363"/>
            <a:ext cx="297221" cy="3396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F0EF3F-5310-4E4B-B7C4-97600BA7C061}"/>
              </a:ext>
            </a:extLst>
          </p:cNvPr>
          <p:cNvSpPr txBox="1"/>
          <p:nvPr/>
        </p:nvSpPr>
        <p:spPr>
          <a:xfrm>
            <a:off x="10488625" y="3395934"/>
            <a:ext cx="1897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True positive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807339-C742-4F48-B6BC-AB36CC847A40}"/>
              </a:ext>
            </a:extLst>
          </p:cNvPr>
          <p:cNvSpPr txBox="1"/>
          <p:nvPr/>
        </p:nvSpPr>
        <p:spPr>
          <a:xfrm>
            <a:off x="10498718" y="4047910"/>
            <a:ext cx="1859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False positive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C0D2DD-058B-1846-B5CE-04FAC9C0645B}"/>
              </a:ext>
            </a:extLst>
          </p:cNvPr>
          <p:cNvSpPr txBox="1"/>
          <p:nvPr/>
        </p:nvSpPr>
        <p:spPr>
          <a:xfrm>
            <a:off x="10539930" y="4866225"/>
            <a:ext cx="168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True negative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5D56A1D-B0D4-DB40-B69C-4C4A74F00045}"/>
              </a:ext>
            </a:extLst>
          </p:cNvPr>
          <p:cNvSpPr/>
          <p:nvPr/>
        </p:nvSpPr>
        <p:spPr>
          <a:xfrm>
            <a:off x="6008499" y="1437756"/>
            <a:ext cx="1954560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20% MTCT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DC20925-22EC-8A4B-B277-67C548127C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8" y="4551387"/>
            <a:ext cx="2712983" cy="1478423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B577355-D8FA-3D43-9F69-FB93B255740D}"/>
              </a:ext>
            </a:extLst>
          </p:cNvPr>
          <p:cNvSpPr/>
          <p:nvPr/>
        </p:nvSpPr>
        <p:spPr>
          <a:xfrm>
            <a:off x="6008499" y="3869584"/>
            <a:ext cx="1954560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1% MTCT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B59340-C03A-6445-97E7-487EAC009AD4}"/>
              </a:ext>
            </a:extLst>
          </p:cNvPr>
          <p:cNvSpPr txBox="1"/>
          <p:nvPr/>
        </p:nvSpPr>
        <p:spPr>
          <a:xfrm>
            <a:off x="8923686" y="2687194"/>
            <a:ext cx="71526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400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A379A3-A04A-4D4C-8B24-26412DF712E0}"/>
              </a:ext>
            </a:extLst>
          </p:cNvPr>
          <p:cNvSpPr txBox="1"/>
          <p:nvPr/>
        </p:nvSpPr>
        <p:spPr>
          <a:xfrm>
            <a:off x="8960869" y="5613936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9,900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68B5E-37C7-4A2E-B838-7CAD07D2CC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1689" y="5669253"/>
            <a:ext cx="243861" cy="2987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8671FBD-FF15-4386-ADDE-50159BB5E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309" y="2775509"/>
            <a:ext cx="243001" cy="29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DFBA26-E77E-4456-9BB6-19759E5FBBA9}"/>
              </a:ext>
            </a:extLst>
          </p:cNvPr>
          <p:cNvSpPr/>
          <p:nvPr/>
        </p:nvSpPr>
        <p:spPr>
          <a:xfrm>
            <a:off x="5585288" y="5732419"/>
            <a:ext cx="2849898" cy="4310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A80050-ABB4-4136-82C0-3105B1F27731}"/>
              </a:ext>
            </a:extLst>
          </p:cNvPr>
          <p:cNvSpPr/>
          <p:nvPr/>
        </p:nvSpPr>
        <p:spPr>
          <a:xfrm>
            <a:off x="8500504" y="2689866"/>
            <a:ext cx="1431287" cy="347363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C22295A6-90D4-48DF-A84A-87E39E564B9B}"/>
              </a:ext>
            </a:extLst>
          </p:cNvPr>
          <p:cNvSpPr/>
          <p:nvPr/>
        </p:nvSpPr>
        <p:spPr>
          <a:xfrm>
            <a:off x="1434905" y="1716483"/>
            <a:ext cx="2532184" cy="1134936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Positive HIV NAT 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722E89-B489-44F2-8120-EC93CC1F5672}"/>
              </a:ext>
            </a:extLst>
          </p:cNvPr>
          <p:cNvSpPr/>
          <p:nvPr/>
        </p:nvSpPr>
        <p:spPr>
          <a:xfrm>
            <a:off x="1575582" y="3256079"/>
            <a:ext cx="2391507" cy="384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Infant is HIV infected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A26F38-BA81-4D8D-9549-A750DA61E302}"/>
              </a:ext>
            </a:extLst>
          </p:cNvPr>
          <p:cNvSpPr/>
          <p:nvPr/>
        </p:nvSpPr>
        <p:spPr>
          <a:xfrm>
            <a:off x="1448029" y="4176635"/>
            <a:ext cx="2637691" cy="128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Immediate START ART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Repeat NAT to confirm HIV infection 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53FD10-3809-418D-B19F-D5DD7223E416}"/>
              </a:ext>
            </a:extLst>
          </p:cNvPr>
          <p:cNvSpPr/>
          <p:nvPr/>
        </p:nvSpPr>
        <p:spPr>
          <a:xfrm>
            <a:off x="384358" y="5486392"/>
            <a:ext cx="45861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Start ART, without delay and new specimen collected at the time of ART initiation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1CF88DD-8D7C-400F-B824-13CD9CFA7BF2}"/>
              </a:ext>
            </a:extLst>
          </p:cNvPr>
          <p:cNvCxnSpPr>
            <a:cxnSpLocks/>
          </p:cNvCxnSpPr>
          <p:nvPr/>
        </p:nvCxnSpPr>
        <p:spPr>
          <a:xfrm flipH="1">
            <a:off x="2686929" y="2879555"/>
            <a:ext cx="14068" cy="3419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4B9C586-F1D1-431D-A75F-B4D6D34078D9}"/>
              </a:ext>
            </a:extLst>
          </p:cNvPr>
          <p:cNvCxnSpPr>
            <a:cxnSpLocks/>
          </p:cNvCxnSpPr>
          <p:nvPr/>
        </p:nvCxnSpPr>
        <p:spPr>
          <a:xfrm>
            <a:off x="2686929" y="3599048"/>
            <a:ext cx="0" cy="5529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1E05881-8DC6-43AF-AD13-A31831623E3D}"/>
              </a:ext>
            </a:extLst>
          </p:cNvPr>
          <p:cNvSpPr txBox="1"/>
          <p:nvPr/>
        </p:nvSpPr>
        <p:spPr>
          <a:xfrm>
            <a:off x="384359" y="1212668"/>
            <a:ext cx="472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WHO Infant testing algorithm</a:t>
            </a:r>
            <a:endParaRPr lang="en-US" sz="24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596BC5-7AD1-4EF6-A014-B31DBAD9AD60}"/>
              </a:ext>
            </a:extLst>
          </p:cNvPr>
          <p:cNvSpPr txBox="1"/>
          <p:nvPr/>
        </p:nvSpPr>
        <p:spPr>
          <a:xfrm>
            <a:off x="-59175" y="6245718"/>
            <a:ext cx="1001193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solidFill>
                  <a:srgbClr val="FF0000"/>
                </a:solidFill>
              </a:rPr>
              <a:t>Confirmatory NAT is poorly implemented: how do we minimize unnecessary ART?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 animBg="1"/>
      <p:bldP spid="25" grpId="0" animBg="1"/>
      <p:bldP spid="27" grpId="0"/>
      <p:bldP spid="29" grpId="0"/>
      <p:bldP spid="4" grpId="0" animBg="1"/>
      <p:bldP spid="5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D244-1844-484E-90EA-44B1906A5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996"/>
            <a:ext cx="8234082" cy="802711"/>
          </a:xfrm>
        </p:spPr>
        <p:txBody>
          <a:bodyPr/>
          <a:lstStyle/>
          <a:p>
            <a:pPr algn="ctr"/>
            <a:r>
              <a:rPr lang="en-GB" dirty="0"/>
              <a:t>Acting at the laboratory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1E160C-BBB6-4B67-9C00-0DACACA47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869" y="194049"/>
            <a:ext cx="2567107" cy="5704728"/>
          </a:xfr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bbott.tiff">
            <a:extLst>
              <a:ext uri="{FF2B5EF4-FFF2-40B4-BE49-F238E27FC236}">
                <a16:creationId xmlns:a16="http://schemas.microsoft.com/office/drawing/2014/main" id="{C580DC7B-938D-094C-BF5E-4F25F8D85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00" y="1290009"/>
            <a:ext cx="2523560" cy="18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OBAS.tiff">
            <a:extLst>
              <a:ext uri="{FF2B5EF4-FFF2-40B4-BE49-F238E27FC236}">
                <a16:creationId xmlns:a16="http://schemas.microsoft.com/office/drawing/2014/main" id="{6B657854-477D-8F4F-AC94-0C13DFE08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4" y="3676938"/>
            <a:ext cx="2211339" cy="129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Cepheid.tiff">
            <a:extLst>
              <a:ext uri="{FF2B5EF4-FFF2-40B4-BE49-F238E27FC236}">
                <a16:creationId xmlns:a16="http://schemas.microsoft.com/office/drawing/2014/main" id="{06AB6C3D-4590-194F-8991-67CB8CF42A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43" y="3655210"/>
            <a:ext cx="1923553" cy="221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DBS.tiff">
            <a:extLst>
              <a:ext uri="{FF2B5EF4-FFF2-40B4-BE49-F238E27FC236}">
                <a16:creationId xmlns:a16="http://schemas.microsoft.com/office/drawing/2014/main" id="{B9F0FA42-2738-D741-89A6-199052AE53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2" y="5095506"/>
            <a:ext cx="2182831" cy="152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AlereNAT.tiff">
            <a:extLst>
              <a:ext uri="{FF2B5EF4-FFF2-40B4-BE49-F238E27FC236}">
                <a16:creationId xmlns:a16="http://schemas.microsoft.com/office/drawing/2014/main" id="{E5F6EF83-8306-C241-AC7B-BB44E0F717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18" y="5023560"/>
            <a:ext cx="1337120" cy="140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AD4A40-AFFE-0247-84C8-61BE133A9C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08" y="2163992"/>
            <a:ext cx="1963766" cy="2375148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5F4665D6-47D7-6D4F-A535-CDDF01772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8657" y="4137553"/>
            <a:ext cx="1063241" cy="69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45164E-279C-5D47-B781-BE4647CA63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090" y="5871978"/>
            <a:ext cx="870857" cy="775722"/>
          </a:xfrm>
          <a:prstGeom prst="rect">
            <a:avLst/>
          </a:prstGeom>
        </p:spPr>
      </p:pic>
      <p:pic>
        <p:nvPicPr>
          <p:cNvPr id="13" name="Picture 12" descr="Roche.tiff">
            <a:extLst>
              <a:ext uri="{FF2B5EF4-FFF2-40B4-BE49-F238E27FC236}">
                <a16:creationId xmlns:a16="http://schemas.microsoft.com/office/drawing/2014/main" id="{74931D6A-2986-6D4B-8102-3B5DCBEB3B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7" y="2833668"/>
            <a:ext cx="1149643" cy="689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39B12E-C53D-304C-9AE2-C95F731DAF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46" y="1290009"/>
            <a:ext cx="2737095" cy="7288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66F7A5-316E-E74F-9C54-6A5C84EA44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1" y="1434025"/>
            <a:ext cx="2200142" cy="7811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6CAEAC-4B7A-4B46-A5CF-F90249F5CD55}"/>
              </a:ext>
            </a:extLst>
          </p:cNvPr>
          <p:cNvSpPr txBox="1"/>
          <p:nvPr/>
        </p:nvSpPr>
        <p:spPr>
          <a:xfrm>
            <a:off x="3131840" y="5048941"/>
            <a:ext cx="2202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All tests with WHO-PQ have high sensitivity </a:t>
            </a:r>
          </a:p>
          <a:p>
            <a:pPr algn="ctr"/>
            <a:r>
              <a:rPr lang="en-US" sz="2400" b="1" dirty="0"/>
              <a:t>&gt; 98%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EDAB1E-16E3-2D41-BB1A-720119C7E86E}"/>
              </a:ext>
            </a:extLst>
          </p:cNvPr>
          <p:cNvSpPr/>
          <p:nvPr/>
        </p:nvSpPr>
        <p:spPr>
          <a:xfrm>
            <a:off x="46091" y="1073707"/>
            <a:ext cx="9349224" cy="55739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Qualitative technologies generally report ‘detected’ or ‘not detected’, which is interpreted as ‘positive’ or ‘negative’, respectively.</a:t>
            </a:r>
          </a:p>
          <a:p>
            <a:pPr algn="ctr"/>
            <a:endParaRPr lang="en-US" sz="700" b="1" dirty="0"/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HOWEVER</a:t>
            </a:r>
          </a:p>
          <a:p>
            <a:pPr algn="ctr"/>
            <a:endParaRPr lang="en-US" sz="7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/>
              <a:t>Low levels of viremia  may not be due to infection but rather contamination at the point of collection or at the laboratory.</a:t>
            </a:r>
          </a:p>
          <a:p>
            <a:pPr algn="ctr"/>
            <a:endParaRPr lang="en-US" sz="700" b="1" dirty="0"/>
          </a:p>
          <a:p>
            <a:pPr algn="ctr"/>
            <a:r>
              <a:rPr lang="en-GB" sz="2400" b="1" dirty="0">
                <a:solidFill>
                  <a:srgbClr val="C00000"/>
                </a:solidFill>
              </a:rPr>
              <a:t>THEREFORE</a:t>
            </a:r>
          </a:p>
          <a:p>
            <a:pPr algn="ctr"/>
            <a:endParaRPr lang="en-US" sz="7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/>
              <a:t>Identifying and repeat testing samples with low level viremia by introducing an indeterminate range can minimize unnecessary treatment initiation. 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US" sz="2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E7BFD7-C394-40D9-921D-1D723E0FB65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9" b="34911"/>
          <a:stretch/>
        </p:blipFill>
        <p:spPr>
          <a:xfrm>
            <a:off x="238751" y="5158941"/>
            <a:ext cx="9017791" cy="131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C5D9-2941-43A1-ABB7-17E2C3264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864" y="365125"/>
            <a:ext cx="6809935" cy="1325563"/>
          </a:xfrm>
        </p:spPr>
        <p:txBody>
          <a:bodyPr/>
          <a:lstStyle/>
          <a:p>
            <a:pPr algn="r"/>
            <a:r>
              <a:rPr lang="en-GB" dirty="0"/>
              <a:t>And let’s remember that Infant diagnosis is a process!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0737F-F38F-4214-BCEE-FEEF9534C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51" y="2050707"/>
            <a:ext cx="6766560" cy="4351339"/>
          </a:xfrm>
        </p:spPr>
        <p:txBody>
          <a:bodyPr/>
          <a:lstStyle/>
          <a:p>
            <a:r>
              <a:rPr lang="en-GB" dirty="0"/>
              <a:t>Moving to a multi-HIV NAT algorithm </a:t>
            </a:r>
          </a:p>
          <a:p>
            <a:pPr lvl="1"/>
            <a:r>
              <a:rPr lang="en-GB" dirty="0"/>
              <a:t>Birth (where of value)</a:t>
            </a:r>
          </a:p>
          <a:p>
            <a:pPr lvl="1"/>
            <a:r>
              <a:rPr lang="en-GB" dirty="0"/>
              <a:t>6 weeks</a:t>
            </a:r>
          </a:p>
          <a:p>
            <a:pPr lvl="1"/>
            <a:r>
              <a:rPr lang="en-GB" dirty="0"/>
              <a:t>9 months</a:t>
            </a:r>
          </a:p>
          <a:p>
            <a:pPr lvl="1"/>
            <a:r>
              <a:rPr lang="en-GB" dirty="0"/>
              <a:t>Any time HIV exposed infants present sick</a:t>
            </a:r>
          </a:p>
          <a:p>
            <a:r>
              <a:rPr lang="en-GB" dirty="0"/>
              <a:t>Ensuring confirmatory testing of a positive NAT result is undertaken</a:t>
            </a:r>
          </a:p>
          <a:p>
            <a:r>
              <a:rPr lang="en-GB" dirty="0"/>
              <a:t>Diagnosis is not completed without “final diagnosis” at the of the period at risk for transmission 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4F6A1-1D53-4261-A0ED-03957827B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0" y="0"/>
            <a:ext cx="429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4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75BD-7846-4BC1-988D-DCD702ED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forward…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D4A8D-F3C4-4AA0-AD0E-66BFF18BD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WHO 2018 updated recommendation enable access to more potent regimens and promote actions to ensure more accurate infant diagnosis.</a:t>
            </a:r>
          </a:p>
          <a:p>
            <a:r>
              <a:rPr lang="en-GB" dirty="0"/>
              <a:t>Tools and guidance have already been developed to support country adoption and adaptation of these guidelines</a:t>
            </a:r>
          </a:p>
          <a:p>
            <a:r>
              <a:rPr lang="en-GB" dirty="0"/>
              <a:t>Dedicate efforts are being planned to actively assist priority countries in their efforts to implement these recommendations</a:t>
            </a:r>
          </a:p>
          <a:p>
            <a:r>
              <a:rPr lang="en-GB" dirty="0"/>
              <a:t>WHO continues to work with global partners to promote a collaborative and coordinated agenda that ensure innovation and acceleration for an AIDS FREE generation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79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C84AD-17E1-400D-87FD-9146B275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22ED6-A960-406F-971C-C271337EE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0850"/>
            <a:ext cx="10515600" cy="50861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b="1" dirty="0"/>
              <a:t>WHO colleagues</a:t>
            </a:r>
          </a:p>
          <a:p>
            <a:r>
              <a:rPr lang="en-GB" dirty="0"/>
              <a:t>Meg Doherty</a:t>
            </a:r>
          </a:p>
          <a:p>
            <a:r>
              <a:rPr lang="en-GB" dirty="0"/>
              <a:t>Lara </a:t>
            </a:r>
            <a:r>
              <a:rPr lang="en-GB" dirty="0" err="1"/>
              <a:t>Vojnov</a:t>
            </a:r>
            <a:endParaRPr lang="en-GB" dirty="0"/>
          </a:p>
          <a:p>
            <a:r>
              <a:rPr lang="en-GB" dirty="0"/>
              <a:t>Anisa Ghadrshenas</a:t>
            </a:r>
          </a:p>
          <a:p>
            <a:r>
              <a:rPr lang="en-GB" dirty="0"/>
              <a:t>Serena Brusamento</a:t>
            </a:r>
          </a:p>
          <a:p>
            <a:r>
              <a:rPr lang="en-GB" dirty="0"/>
              <a:t>Wole </a:t>
            </a:r>
            <a:r>
              <a:rPr lang="en-GB" dirty="0" err="1"/>
              <a:t>Ameyan</a:t>
            </a: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Systematic reviewers</a:t>
            </a:r>
          </a:p>
          <a:p>
            <a:pPr marL="0" indent="0">
              <a:buNone/>
            </a:pPr>
            <a:r>
              <a:rPr lang="en-GB" b="1" dirty="0"/>
              <a:t>Guidelines Development Group members</a:t>
            </a:r>
          </a:p>
          <a:p>
            <a:pPr marL="0" indent="0">
              <a:buNone/>
            </a:pPr>
            <a:r>
              <a:rPr lang="en-GB" b="1" dirty="0"/>
              <a:t>External Review Committee</a:t>
            </a: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97B5F-5A4D-437D-BF6D-FE9C456B0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72" y="804407"/>
            <a:ext cx="5422067" cy="2686610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93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20E4C-45CB-4EB7-9164-729E2BA6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50" y="327025"/>
            <a:ext cx="10515600" cy="1325563"/>
          </a:xfrm>
        </p:spPr>
        <p:txBody>
          <a:bodyPr/>
          <a:lstStyle/>
          <a:p>
            <a:r>
              <a:rPr lang="en-GB" dirty="0"/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F401A-2336-43EE-BF9F-58CB8574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40" y="1464590"/>
            <a:ext cx="11749564" cy="5205412"/>
          </a:xfrm>
        </p:spPr>
        <p:txBody>
          <a:bodyPr>
            <a:normAutofit fontScale="92500"/>
          </a:bodyPr>
          <a:lstStyle/>
          <a:p>
            <a:r>
              <a:rPr lang="en-GB" dirty="0"/>
              <a:t>1.8 million children were estimated to live with HIV in 2017</a:t>
            </a:r>
          </a:p>
          <a:p>
            <a:r>
              <a:rPr lang="en-GB" dirty="0"/>
              <a:t>In 2017, only 51 % of HIV-exposed infants received EID (by 2mo)</a:t>
            </a:r>
          </a:p>
          <a:p>
            <a:r>
              <a:rPr lang="en-GB" dirty="0"/>
              <a:t>Increasing exposure to maternal ARVs offers new challenges to ensure accurate EID</a:t>
            </a:r>
          </a:p>
          <a:p>
            <a:r>
              <a:rPr lang="en-GB" dirty="0"/>
              <a:t>Treatment </a:t>
            </a:r>
            <a:r>
              <a:rPr lang="en-GB" b="1" dirty="0"/>
              <a:t>coverage remains poor </a:t>
            </a:r>
            <a:r>
              <a:rPr lang="en-GB" dirty="0"/>
              <a:t>with only 52% receiving ART</a:t>
            </a:r>
          </a:p>
          <a:p>
            <a:r>
              <a:rPr lang="en-GB" dirty="0"/>
              <a:t>Almost half of those on ART continue to receive NVP based regimens</a:t>
            </a:r>
          </a:p>
          <a:p>
            <a:r>
              <a:rPr lang="en-GB" b="1" dirty="0"/>
              <a:t>HIVDR</a:t>
            </a:r>
            <a:r>
              <a:rPr lang="en-GB" dirty="0"/>
              <a:t> to NNRTI is as high as 60% as demonstrated by multiple national surveys</a:t>
            </a:r>
          </a:p>
          <a:p>
            <a:r>
              <a:rPr lang="en-GB" b="1" dirty="0" err="1"/>
              <a:t>Virological</a:t>
            </a:r>
            <a:r>
              <a:rPr lang="en-GB" b="1" dirty="0"/>
              <a:t> suppression </a:t>
            </a:r>
            <a:r>
              <a:rPr lang="en-GB" dirty="0"/>
              <a:t>remains poor particularly in younger children</a:t>
            </a:r>
          </a:p>
          <a:p>
            <a:r>
              <a:rPr lang="en-GB" dirty="0"/>
              <a:t>Lack of potent, tolerable ARVs in age appropriate formulations remains a critical barrier to scale up of paediatric treatment globally</a:t>
            </a:r>
          </a:p>
          <a:p>
            <a:r>
              <a:rPr lang="en-GB" b="1" dirty="0"/>
              <a:t>I</a:t>
            </a:r>
            <a:r>
              <a:rPr lang="en-US" b="1" dirty="0" err="1"/>
              <a:t>ntroduction</a:t>
            </a:r>
            <a:r>
              <a:rPr lang="en-US" b="1" dirty="0"/>
              <a:t> of new ARVs can happen when proven to be effective in adult population as soon as safety and PK are available to inform dosing.</a:t>
            </a:r>
            <a:endParaRPr lang="en-GB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CF2E3-D9AB-4DF5-84CD-F46B746D90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012" y="178777"/>
            <a:ext cx="2781041" cy="2183423"/>
          </a:xfrm>
          <a:prstGeom prst="rect">
            <a:avLst/>
          </a:prstGeom>
          <a:effectLst>
            <a:outerShdw blurRad="2921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71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BCE2-8813-4EE4-9A52-B79C212F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01" y="197049"/>
            <a:ext cx="10515600" cy="1325563"/>
          </a:xfrm>
        </p:spPr>
        <p:txBody>
          <a:bodyPr/>
          <a:lstStyle/>
          <a:p>
            <a:r>
              <a:rPr lang="en-GB" dirty="0"/>
              <a:t>Considerations for use of DTG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09F68-23BA-4767-9568-440739EA0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5" y="1585594"/>
            <a:ext cx="11228139" cy="5234979"/>
          </a:xfrm>
        </p:spPr>
        <p:txBody>
          <a:bodyPr>
            <a:normAutofit/>
          </a:bodyPr>
          <a:lstStyle/>
          <a:p>
            <a:r>
              <a:rPr lang="en-US" sz="2600" dirty="0"/>
              <a:t>Extrapolation from adult </a:t>
            </a:r>
            <a:r>
              <a:rPr lang="en-US" sz="2600" b="1" dirty="0">
                <a:solidFill>
                  <a:schemeClr val="accent2"/>
                </a:solidFill>
              </a:rPr>
              <a:t>efficacy</a:t>
            </a:r>
            <a:r>
              <a:rPr lang="en-US" sz="2600" dirty="0"/>
              <a:t> data</a:t>
            </a:r>
            <a:r>
              <a:rPr lang="en-US" sz="2600" baseline="30000" dirty="0"/>
              <a:t>1</a:t>
            </a:r>
            <a:r>
              <a:rPr lang="en-US" sz="2600" dirty="0"/>
              <a:t> </a:t>
            </a:r>
          </a:p>
          <a:p>
            <a:r>
              <a:rPr lang="en-US" sz="2600" b="1" dirty="0">
                <a:solidFill>
                  <a:schemeClr val="accent2"/>
                </a:solidFill>
              </a:rPr>
              <a:t>Safety and PK </a:t>
            </a:r>
            <a:r>
              <a:rPr lang="en-US" sz="2600" dirty="0"/>
              <a:t>from P1093</a:t>
            </a:r>
            <a:r>
              <a:rPr lang="en-US" sz="2600" baseline="30000" dirty="0"/>
              <a:t>2</a:t>
            </a:r>
            <a:r>
              <a:rPr lang="en-US" sz="2600" dirty="0"/>
              <a:t> and ODYSSEY</a:t>
            </a:r>
            <a:r>
              <a:rPr lang="en-US" sz="2600" baseline="30000" dirty="0"/>
              <a:t>3</a:t>
            </a:r>
          </a:p>
          <a:p>
            <a:r>
              <a:rPr lang="en-US" sz="2600" dirty="0"/>
              <a:t>Some limited </a:t>
            </a:r>
            <a:r>
              <a:rPr lang="en-US" sz="2600" b="1" dirty="0">
                <a:solidFill>
                  <a:schemeClr val="accent2"/>
                </a:solidFill>
              </a:rPr>
              <a:t>experience</a:t>
            </a:r>
            <a:r>
              <a:rPr lang="en-US" sz="2600" dirty="0"/>
              <a:t> in clinical practice from CHIPS cohort</a:t>
            </a:r>
            <a:r>
              <a:rPr lang="en-US" sz="2600" baseline="30000" dirty="0"/>
              <a:t>4</a:t>
            </a:r>
          </a:p>
          <a:p>
            <a:r>
              <a:rPr lang="en-GB" sz="2600" b="1" dirty="0">
                <a:solidFill>
                  <a:schemeClr val="accent2"/>
                </a:solidFill>
              </a:rPr>
              <a:t>High genetic barrier </a:t>
            </a:r>
            <a:r>
              <a:rPr lang="en-GB" sz="2600" dirty="0"/>
              <a:t>integrase inhibitor</a:t>
            </a:r>
            <a:endParaRPr lang="en-US" sz="2600" dirty="0"/>
          </a:p>
          <a:p>
            <a:r>
              <a:rPr lang="en-US" sz="2600" b="1" dirty="0">
                <a:solidFill>
                  <a:schemeClr val="accent2"/>
                </a:solidFill>
              </a:rPr>
              <a:t>Acceptability</a:t>
            </a:r>
            <a:r>
              <a:rPr lang="en-US" sz="2600" dirty="0"/>
              <a:t> of once daily administration</a:t>
            </a:r>
          </a:p>
          <a:p>
            <a:r>
              <a:rPr lang="en-US" sz="2600" b="1" dirty="0">
                <a:solidFill>
                  <a:schemeClr val="accent2"/>
                </a:solidFill>
              </a:rPr>
              <a:t>Feasibility</a:t>
            </a:r>
            <a:r>
              <a:rPr lang="en-US" sz="2600" dirty="0"/>
              <a:t> in the context of simplified dosing</a:t>
            </a:r>
          </a:p>
          <a:p>
            <a:r>
              <a:rPr lang="en-US" sz="2600" dirty="0"/>
              <a:t>Need for clarity on dosing during </a:t>
            </a:r>
            <a:r>
              <a:rPr lang="en-US" sz="2600" b="1" dirty="0">
                <a:solidFill>
                  <a:schemeClr val="accent2"/>
                </a:solidFill>
              </a:rPr>
              <a:t>TB cotreatment </a:t>
            </a:r>
            <a:endParaRPr lang="en-US" sz="2600" dirty="0"/>
          </a:p>
          <a:p>
            <a:r>
              <a:rPr lang="en-GB" sz="2600" dirty="0"/>
              <a:t>Approved </a:t>
            </a:r>
            <a:r>
              <a:rPr lang="en-GB" sz="2600" b="1" dirty="0">
                <a:solidFill>
                  <a:schemeClr val="accent2"/>
                </a:solidFill>
              </a:rPr>
              <a:t>dosing below 15 kg</a:t>
            </a:r>
            <a:r>
              <a:rPr lang="en-GB" sz="2600" dirty="0">
                <a:solidFill>
                  <a:schemeClr val="accent2"/>
                </a:solidFill>
              </a:rPr>
              <a:t> </a:t>
            </a:r>
            <a:r>
              <a:rPr lang="en-GB" sz="2600" dirty="0"/>
              <a:t>to become available in late 2019</a:t>
            </a:r>
            <a:endParaRPr lang="en-US" sz="2600" dirty="0"/>
          </a:p>
          <a:p>
            <a:r>
              <a:rPr lang="en-US" sz="2600" dirty="0"/>
              <a:t>Need for strengthening of </a:t>
            </a:r>
            <a:r>
              <a:rPr lang="en-US" sz="2600" b="1" dirty="0">
                <a:solidFill>
                  <a:schemeClr val="accent2"/>
                </a:solidFill>
              </a:rPr>
              <a:t>toxicity </a:t>
            </a:r>
            <a:r>
              <a:rPr lang="en-US" sz="2600" dirty="0"/>
              <a:t>monitoring alongside 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98B5A-9BDD-48B5-A4E7-D718B0329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3" b="3558"/>
          <a:stretch/>
        </p:blipFill>
        <p:spPr>
          <a:xfrm>
            <a:off x="9742567" y="310010"/>
            <a:ext cx="2108774" cy="2551167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DD7BDC-2A78-4B75-84BE-F83239F24A0D}"/>
              </a:ext>
            </a:extLst>
          </p:cNvPr>
          <p:cNvSpPr/>
          <p:nvPr/>
        </p:nvSpPr>
        <p:spPr>
          <a:xfrm>
            <a:off x="150061" y="6264525"/>
            <a:ext cx="10164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References:</a:t>
            </a:r>
          </a:p>
          <a:p>
            <a:r>
              <a:rPr lang="en-US" sz="1400" dirty="0"/>
              <a:t>1. Kanters et al 2018; 2. </a:t>
            </a:r>
            <a:r>
              <a:rPr lang="en-US" sz="1400" dirty="0" err="1"/>
              <a:t>Viani</a:t>
            </a:r>
            <a:r>
              <a:rPr lang="en-US" sz="1400" dirty="0"/>
              <a:t> et al 2015, </a:t>
            </a:r>
            <a:r>
              <a:rPr lang="en-US" sz="1400" dirty="0" err="1"/>
              <a:t>Wiznia</a:t>
            </a:r>
            <a:r>
              <a:rPr lang="en-US" sz="1400" dirty="0"/>
              <a:t> et al 2016, Ruel et al 2017; 3. </a:t>
            </a:r>
            <a:r>
              <a:rPr lang="en-US" sz="1400" dirty="0" err="1"/>
              <a:t>Turkova</a:t>
            </a:r>
            <a:r>
              <a:rPr lang="en-US" sz="1400" dirty="0"/>
              <a:t> et al 2018; 4 Collins et al 2018; 5. </a:t>
            </a:r>
            <a:r>
              <a:rPr lang="en-US" sz="1400" dirty="0" err="1"/>
              <a:t>Archary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418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BCE2-8813-4EE4-9A52-B79C212F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1" y="-60364"/>
            <a:ext cx="10515600" cy="1325563"/>
          </a:xfrm>
        </p:spPr>
        <p:txBody>
          <a:bodyPr/>
          <a:lstStyle/>
          <a:p>
            <a:r>
              <a:rPr lang="en-GB" dirty="0"/>
              <a:t>Considerations for use of 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09F68-23BA-4767-9568-440739EA0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1" y="1139696"/>
            <a:ext cx="9087680" cy="5413513"/>
          </a:xfrm>
        </p:spPr>
        <p:txBody>
          <a:bodyPr>
            <a:noAutofit/>
          </a:bodyPr>
          <a:lstStyle/>
          <a:p>
            <a:r>
              <a:rPr lang="en-US" sz="2600" dirty="0"/>
              <a:t>Extrapolation from adult </a:t>
            </a:r>
            <a:r>
              <a:rPr lang="en-US" sz="2600" b="1" dirty="0">
                <a:solidFill>
                  <a:schemeClr val="accent4"/>
                </a:solidFill>
              </a:rPr>
              <a:t>efficacy</a:t>
            </a:r>
            <a:r>
              <a:rPr lang="en-US" sz="2600" dirty="0"/>
              <a:t> data</a:t>
            </a:r>
            <a:r>
              <a:rPr lang="en-US" sz="2600" baseline="30000" dirty="0"/>
              <a:t>1</a:t>
            </a:r>
            <a:endParaRPr lang="en-US" sz="2600" dirty="0"/>
          </a:p>
          <a:p>
            <a:r>
              <a:rPr lang="en-US" sz="2600" b="1" dirty="0">
                <a:solidFill>
                  <a:schemeClr val="accent4"/>
                </a:solidFill>
              </a:rPr>
              <a:t>Safety and PK </a:t>
            </a:r>
            <a:r>
              <a:rPr lang="en-US" sz="2600" dirty="0"/>
              <a:t>from birth based on P1066 and P1110 trials</a:t>
            </a:r>
            <a:r>
              <a:rPr lang="en-US" sz="2600" baseline="30000" dirty="0"/>
              <a:t>2</a:t>
            </a:r>
          </a:p>
          <a:p>
            <a:r>
              <a:rPr lang="en-US" sz="2600" dirty="0"/>
              <a:t>Dosing for </a:t>
            </a:r>
            <a:r>
              <a:rPr lang="en-US" sz="2600" b="1" dirty="0">
                <a:solidFill>
                  <a:schemeClr val="accent4"/>
                </a:solidFill>
              </a:rPr>
              <a:t>TB cotreatment </a:t>
            </a:r>
            <a:r>
              <a:rPr lang="en-US" sz="2600" dirty="0"/>
              <a:t>available from P1101 trial</a:t>
            </a:r>
            <a:r>
              <a:rPr lang="en-US" sz="2600" baseline="30000" dirty="0"/>
              <a:t>3</a:t>
            </a:r>
          </a:p>
          <a:p>
            <a:r>
              <a:rPr lang="en-US" sz="2600" dirty="0"/>
              <a:t>Limited </a:t>
            </a:r>
            <a:r>
              <a:rPr lang="en-US" sz="2600" b="1" dirty="0">
                <a:solidFill>
                  <a:schemeClr val="accent4"/>
                </a:solidFill>
              </a:rPr>
              <a:t>experience</a:t>
            </a:r>
            <a:r>
              <a:rPr lang="en-US" sz="2600" dirty="0"/>
              <a:t> with use in first line for young children</a:t>
            </a:r>
            <a:r>
              <a:rPr lang="en-US" sz="2600" baseline="30000" dirty="0"/>
              <a:t>4</a:t>
            </a:r>
            <a:r>
              <a:rPr lang="en-US" sz="2600" dirty="0"/>
              <a:t> </a:t>
            </a:r>
          </a:p>
          <a:p>
            <a:r>
              <a:rPr lang="en-US" sz="2600" b="1" dirty="0">
                <a:solidFill>
                  <a:schemeClr val="accent4"/>
                </a:solidFill>
              </a:rPr>
              <a:t>Low genetic barrier</a:t>
            </a:r>
            <a:r>
              <a:rPr lang="en-US" sz="2600" dirty="0"/>
              <a:t> compared to DTG with potential selection of INSTI resistance (BD DTG following use of RAL)</a:t>
            </a:r>
          </a:p>
          <a:p>
            <a:r>
              <a:rPr lang="en-US" sz="2600" b="1" dirty="0">
                <a:solidFill>
                  <a:schemeClr val="accent4"/>
                </a:solidFill>
              </a:rPr>
              <a:t>Feasibility and acceptability </a:t>
            </a:r>
            <a:r>
              <a:rPr lang="en-US" sz="2600" dirty="0"/>
              <a:t>of granules</a:t>
            </a:r>
            <a:r>
              <a:rPr lang="en-US" sz="2600" baseline="30000" dirty="0"/>
              <a:t>5</a:t>
            </a:r>
            <a:endParaRPr lang="en-US" sz="2600" dirty="0"/>
          </a:p>
          <a:p>
            <a:r>
              <a:rPr lang="en-US" sz="2600" dirty="0"/>
              <a:t>Recommendation for use of </a:t>
            </a:r>
            <a:r>
              <a:rPr lang="en-US" sz="2600" b="1" dirty="0">
                <a:solidFill>
                  <a:schemeClr val="accent4"/>
                </a:solidFill>
              </a:rPr>
              <a:t>time-limited provision </a:t>
            </a:r>
            <a:r>
              <a:rPr lang="en-US" sz="2600" dirty="0"/>
              <a:t>while possible is not desirable for procurement and supply</a:t>
            </a:r>
            <a:r>
              <a:rPr lang="en-US" sz="2600" baseline="30000" dirty="0"/>
              <a:t>6</a:t>
            </a:r>
          </a:p>
          <a:p>
            <a:r>
              <a:rPr lang="en-US" sz="2600" dirty="0"/>
              <a:t>Need to provide a </a:t>
            </a:r>
            <a:r>
              <a:rPr lang="en-US" sz="2600" b="1" dirty="0">
                <a:solidFill>
                  <a:schemeClr val="accent4"/>
                </a:solidFill>
              </a:rPr>
              <a:t>non NNRTI alternative for neonates </a:t>
            </a:r>
            <a:r>
              <a:rPr lang="en-US" sz="2600" dirty="0"/>
              <a:t>and for settings where </a:t>
            </a:r>
            <a:r>
              <a:rPr lang="en-US" sz="2600" dirty="0" err="1"/>
              <a:t>LPVr</a:t>
            </a:r>
            <a:r>
              <a:rPr lang="en-US" sz="2600" dirty="0"/>
              <a:t> pellets might not be available</a:t>
            </a:r>
          </a:p>
          <a:p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54E1B-7E33-4B70-B3AC-2045111FD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22" t="15886"/>
          <a:stretch/>
        </p:blipFill>
        <p:spPr>
          <a:xfrm>
            <a:off x="9663953" y="231706"/>
            <a:ext cx="2250339" cy="4125141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AB2557-E2B8-493C-A0EE-0310F169F063}"/>
              </a:ext>
            </a:extLst>
          </p:cNvPr>
          <p:cNvSpPr/>
          <p:nvPr/>
        </p:nvSpPr>
        <p:spPr>
          <a:xfrm>
            <a:off x="9663953" y="4506304"/>
            <a:ext cx="25280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References: </a:t>
            </a:r>
          </a:p>
          <a:p>
            <a:r>
              <a:rPr lang="en-US" sz="1400" dirty="0"/>
              <a:t>1. Kanters et al 2018; 2. Nachman et al 2014, Clarke et al. 2017; 3. Meyers et al 2018; 4. Personal communication </a:t>
            </a:r>
            <a:r>
              <a:rPr lang="en-US" sz="1400" dirty="0" err="1"/>
              <a:t>IeDea</a:t>
            </a:r>
            <a:r>
              <a:rPr lang="en-US" sz="1400" dirty="0"/>
              <a:t>/CIPHER; 5. </a:t>
            </a:r>
            <a:r>
              <a:rPr lang="en-US" sz="1400" dirty="0" err="1"/>
              <a:t>Archary</a:t>
            </a:r>
            <a:r>
              <a:rPr lang="en-US" sz="1400" dirty="0"/>
              <a:t> et al 2018; 6. APWG 2018.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932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745A-8F1F-4F5A-B5BF-5407A755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6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Overall messages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8D6F64-4CFC-42F5-873B-3B6F65D45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967973"/>
              </p:ext>
            </p:extLst>
          </p:nvPr>
        </p:nvGraphicFramePr>
        <p:xfrm>
          <a:off x="-565265" y="1585827"/>
          <a:ext cx="12036828" cy="4458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252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7C9FC67-AE08-4E53-922B-EC7C82B99D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274312"/>
              </p:ext>
            </p:extLst>
          </p:nvPr>
        </p:nvGraphicFramePr>
        <p:xfrm>
          <a:off x="1904837" y="1274300"/>
          <a:ext cx="8120311" cy="401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578">
                  <a:extLst>
                    <a:ext uri="{9D8B030D-6E8A-4147-A177-3AD203B41FA5}">
                      <a16:colId xmlns:a16="http://schemas.microsoft.com/office/drawing/2014/main" val="3834685094"/>
                    </a:ext>
                  </a:extLst>
                </a:gridCol>
                <a:gridCol w="3125155">
                  <a:extLst>
                    <a:ext uri="{9D8B030D-6E8A-4147-A177-3AD203B41FA5}">
                      <a16:colId xmlns:a16="http://schemas.microsoft.com/office/drawing/2014/main" val="2174624312"/>
                    </a:ext>
                  </a:extLst>
                </a:gridCol>
                <a:gridCol w="2859578">
                  <a:extLst>
                    <a:ext uri="{9D8B030D-6E8A-4147-A177-3AD203B41FA5}">
                      <a16:colId xmlns:a16="http://schemas.microsoft.com/office/drawing/2014/main" val="3241368645"/>
                    </a:ext>
                  </a:extLst>
                </a:gridCol>
              </a:tblGrid>
              <a:tr h="67895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8055" marR="88055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NEONATES</a:t>
                      </a:r>
                      <a:endParaRPr lang="en-US" sz="2000" dirty="0"/>
                    </a:p>
                  </a:txBody>
                  <a:tcPr marL="88055" marR="88055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CHILDREN</a:t>
                      </a:r>
                      <a:endParaRPr lang="en-US" sz="2000" dirty="0"/>
                    </a:p>
                  </a:txBody>
                  <a:tcPr marL="88055" marR="88055" marT="34291" marB="34291" anchor="ctr"/>
                </a:tc>
                <a:extLst>
                  <a:ext uri="{0D108BD9-81ED-4DB2-BD59-A6C34878D82A}">
                    <a16:rowId xmlns:a16="http://schemas.microsoft.com/office/drawing/2014/main" val="399613996"/>
                  </a:ext>
                </a:extLst>
              </a:tr>
              <a:tr h="8213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Preferred </a:t>
                      </a:r>
                      <a:endParaRPr lang="en-US" sz="2000" b="1" dirty="0"/>
                    </a:p>
                  </a:txBody>
                  <a:tcPr marL="88055" marR="88055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AZT+3TC+RAL</a:t>
                      </a:r>
                      <a:r>
                        <a:rPr lang="en-GB" sz="20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8055" marR="88055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ABC+3TC+DTG</a:t>
                      </a:r>
                      <a:r>
                        <a:rPr lang="en-US" sz="2000" b="1" baseline="30000" dirty="0"/>
                        <a:t>2</a:t>
                      </a:r>
                    </a:p>
                  </a:txBody>
                  <a:tcPr marL="88055" marR="88055" marT="34291" marB="34291" anchor="ctr"/>
                </a:tc>
                <a:extLst>
                  <a:ext uri="{0D108BD9-81ED-4DB2-BD59-A6C34878D82A}">
                    <a16:rowId xmlns:a16="http://schemas.microsoft.com/office/drawing/2014/main" val="1977917110"/>
                  </a:ext>
                </a:extLst>
              </a:tr>
              <a:tr h="65543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Alternatives </a:t>
                      </a:r>
                      <a:endParaRPr lang="en-US" sz="2000" b="1" dirty="0"/>
                    </a:p>
                  </a:txBody>
                  <a:tcPr marL="88055" marR="88055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AZT+3TC+NVP</a:t>
                      </a:r>
                    </a:p>
                  </a:txBody>
                  <a:tcPr marL="88055" marR="88055" marT="34291" marB="34291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ABC+3TC+LPV/r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ABC+3TC+RAL</a:t>
                      </a:r>
                      <a:r>
                        <a:rPr lang="en-US" sz="2000" b="0" baseline="30000" dirty="0"/>
                        <a:t>2</a:t>
                      </a:r>
                    </a:p>
                  </a:txBody>
                  <a:tcPr marL="88055" marR="88055" marT="34291" marB="34291" anchor="ctr"/>
                </a:tc>
                <a:extLst>
                  <a:ext uri="{0D108BD9-81ED-4DB2-BD59-A6C34878D82A}">
                    <a16:rowId xmlns:a16="http://schemas.microsoft.com/office/drawing/2014/main" val="334013705"/>
                  </a:ext>
                </a:extLst>
              </a:tr>
              <a:tr h="183374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Special circumstances</a:t>
                      </a:r>
                      <a:r>
                        <a:rPr lang="en-GB" sz="2000" b="1" baseline="30000" dirty="0"/>
                        <a:t>4</a:t>
                      </a:r>
                      <a:endParaRPr lang="en-US" sz="2000" b="1" baseline="30000" dirty="0"/>
                    </a:p>
                  </a:txBody>
                  <a:tcPr marL="88055" marR="88055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AZT+3TC+LPV/r</a:t>
                      </a:r>
                    </a:p>
                  </a:txBody>
                  <a:tcPr marL="88055" marR="88055" marT="34291" marB="34291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ABC (or AZT)+3TC+EFV</a:t>
                      </a:r>
                      <a:r>
                        <a:rPr lang="en-US" sz="2000" b="0" baseline="30000" dirty="0"/>
                        <a:t>3</a:t>
                      </a:r>
                      <a:endParaRPr lang="en-US" sz="2000" b="0" dirty="0"/>
                    </a:p>
                    <a:p>
                      <a:pPr algn="ctr"/>
                      <a:r>
                        <a:rPr lang="en-US" sz="2000" b="0" dirty="0"/>
                        <a:t>ABC (or AZT)+3TC+RAL</a:t>
                      </a:r>
                    </a:p>
                    <a:p>
                      <a:pPr algn="ctr"/>
                      <a:r>
                        <a:rPr lang="en-US" sz="2000" b="0" dirty="0"/>
                        <a:t>AZT+3TC+LPV/r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AZT+3TC+RAL</a:t>
                      </a:r>
                    </a:p>
                    <a:p>
                      <a:pPr algn="ctr"/>
                      <a:r>
                        <a:rPr lang="en-US" sz="2000" b="0" dirty="0"/>
                        <a:t>AZT+3TC+NVP</a:t>
                      </a:r>
                    </a:p>
                  </a:txBody>
                  <a:tcPr marL="88055" marR="88055" marT="34291" marB="34291" anchor="ctr"/>
                </a:tc>
                <a:extLst>
                  <a:ext uri="{0D108BD9-81ED-4DB2-BD59-A6C34878D82A}">
                    <a16:rowId xmlns:a16="http://schemas.microsoft.com/office/drawing/2014/main" val="410938837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43837B6-9AAB-453F-9D79-B7215BB297CE}"/>
              </a:ext>
            </a:extLst>
          </p:cNvPr>
          <p:cNvSpPr/>
          <p:nvPr/>
        </p:nvSpPr>
        <p:spPr>
          <a:xfrm>
            <a:off x="1602223" y="5486635"/>
            <a:ext cx="10292645" cy="155427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685783"/>
            <a:r>
              <a:rPr lang="en-US" b="1" baseline="30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 For the shortest time possible, until a solid formulation of LPV/r or DTG can be used</a:t>
            </a:r>
          </a:p>
          <a:p>
            <a:pPr defTabSz="685783"/>
            <a:r>
              <a:rPr lang="en-US" b="1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For age and weight groups with DTG approved dosing and where LPV/r is not available</a:t>
            </a:r>
          </a:p>
          <a:p>
            <a:pPr defTabSz="685783"/>
            <a:r>
              <a:rPr lang="en-GB" b="1" baseline="30000" dirty="0">
                <a:solidFill>
                  <a:prstClr val="black"/>
                </a:solidFill>
                <a:latin typeface="Calibri" panose="020F0502020204030204"/>
              </a:rPr>
              <a:t>3 </a:t>
            </a:r>
            <a:r>
              <a:rPr lang="en-GB" dirty="0">
                <a:solidFill>
                  <a:prstClr val="black"/>
                </a:solidFill>
              </a:rPr>
              <a:t>In cases where no other alternatives are available</a:t>
            </a:r>
          </a:p>
          <a:p>
            <a:pPr defTabSz="685783"/>
            <a:r>
              <a:rPr lang="en-US" b="1" baseline="30000" dirty="0">
                <a:solidFill>
                  <a:prstClr val="black"/>
                </a:solidFill>
              </a:rPr>
              <a:t>4 </a:t>
            </a:r>
            <a:r>
              <a:rPr lang="en-US" dirty="0">
                <a:solidFill>
                  <a:prstClr val="black"/>
                </a:solidFill>
              </a:rPr>
              <a:t>From 3 years of age</a:t>
            </a:r>
            <a:endParaRPr lang="en-GB" dirty="0">
              <a:solidFill>
                <a:prstClr val="black"/>
              </a:solidFill>
            </a:endParaRPr>
          </a:p>
          <a:p>
            <a:pPr defTabSz="685783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A9F040-2FBB-41ED-A3A3-0AECCFB09895}"/>
              </a:ext>
            </a:extLst>
          </p:cNvPr>
          <p:cNvSpPr txBox="1">
            <a:spLocks/>
          </p:cNvSpPr>
          <p:nvPr/>
        </p:nvSpPr>
        <p:spPr>
          <a:xfrm>
            <a:off x="0" y="81737"/>
            <a:ext cx="121920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0" dirty="0"/>
              <a:t>WHO 2018 recommendations for 1st line</a:t>
            </a:r>
            <a:endParaRPr lang="en-US" sz="44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30162-4FE3-4904-8FFD-397E3E13D71C}"/>
              </a:ext>
            </a:extLst>
          </p:cNvPr>
          <p:cNvSpPr txBox="1"/>
          <p:nvPr/>
        </p:nvSpPr>
        <p:spPr>
          <a:xfrm>
            <a:off x="10389705" y="1382149"/>
            <a:ext cx="1540280" cy="389337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In children older than 6 years and </a:t>
            </a:r>
            <a:r>
              <a:rPr lang="en-GB" b="1" dirty="0">
                <a:solidFill>
                  <a:schemeClr val="accent2"/>
                </a:solidFill>
              </a:rPr>
              <a:t>weighting at least 15 kg</a:t>
            </a:r>
          </a:p>
          <a:p>
            <a:endParaRPr lang="en-GB" dirty="0">
              <a:solidFill>
                <a:schemeClr val="accent2"/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Simplified dosing approach allows for use of </a:t>
            </a:r>
            <a:r>
              <a:rPr lang="en-GB" b="1" dirty="0">
                <a:solidFill>
                  <a:schemeClr val="accent2"/>
                </a:solidFill>
              </a:rPr>
              <a:t>50 mg adult tablet from 25 kg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A22D902-F492-4EA8-A873-B71E9C7B2BC1}"/>
              </a:ext>
            </a:extLst>
          </p:cNvPr>
          <p:cNvSpPr/>
          <p:nvPr/>
        </p:nvSpPr>
        <p:spPr>
          <a:xfrm>
            <a:off x="9876582" y="2160104"/>
            <a:ext cx="363974" cy="34455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7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987407"/>
              </p:ext>
            </p:extLst>
          </p:nvPr>
        </p:nvGraphicFramePr>
        <p:xfrm>
          <a:off x="1577788" y="1321772"/>
          <a:ext cx="8865079" cy="323270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54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8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3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645"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Population</a:t>
                      </a:r>
                      <a:endParaRPr lang="en-GB" sz="2000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r>
                        <a:rPr lang="en-US" sz="2000" baseline="30000" dirty="0">
                          <a:effectLst/>
                        </a:rPr>
                        <a:t>st</a:t>
                      </a:r>
                      <a:r>
                        <a:rPr lang="en-US" sz="2000" dirty="0">
                          <a:effectLst/>
                        </a:rPr>
                        <a:t> line</a:t>
                      </a:r>
                      <a:endParaRPr lang="en-GB" sz="2000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r>
                        <a:rPr lang="en-US" sz="2000" baseline="30000" dirty="0">
                          <a:effectLst/>
                        </a:rPr>
                        <a:t>nd</a:t>
                      </a:r>
                      <a:r>
                        <a:rPr lang="en-US" sz="2000" dirty="0">
                          <a:effectLst/>
                        </a:rPr>
                        <a:t> line</a:t>
                      </a:r>
                      <a:endParaRPr lang="en-GB" sz="2000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r>
                        <a:rPr lang="en-US" sz="2000" baseline="30000" dirty="0">
                          <a:effectLst/>
                        </a:rPr>
                        <a:t>rd</a:t>
                      </a:r>
                      <a:r>
                        <a:rPr lang="en-US" sz="2000" dirty="0">
                          <a:effectLst/>
                        </a:rPr>
                        <a:t> line</a:t>
                      </a:r>
                      <a:endParaRPr lang="en-GB" sz="2000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969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Children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NRTI + LPV/r</a:t>
                      </a:r>
                      <a:endParaRPr lang="en-GB" sz="20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 NRTIs + DTG**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DRV/r  + DTG****  ± 1-2  NRTIs Where possible consider optimization using  genotyping</a:t>
                      </a:r>
                      <a:endParaRPr lang="en-GB" sz="2000" dirty="0">
                        <a:effectLst/>
                      </a:endParaRPr>
                    </a:p>
                  </a:txBody>
                  <a:tcPr marL="67995" marR="6799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4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35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NRTIs + EFV</a:t>
                      </a:r>
                      <a:endParaRPr lang="en-GB" sz="20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 NRTIs + DTG***</a:t>
                      </a:r>
                      <a:r>
                        <a:rPr lang="en-US" sz="2000" dirty="0">
                          <a:effectLst/>
                        </a:rPr>
                        <a:t>   </a:t>
                      </a:r>
                      <a:endParaRPr lang="en-GB" sz="20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153142"/>
                  </a:ext>
                </a:extLst>
              </a:tr>
              <a:tr h="8564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NRTI + DTG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 NRTIs + (ATV/r   or  LPV/r)</a:t>
                      </a:r>
                      <a:endParaRPr lang="en-GB" sz="20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72280" y="188642"/>
            <a:ext cx="12019721" cy="769393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pPr algn="ctr" defTabSz="913893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WHO 2018 recommendations for 2</a:t>
            </a:r>
            <a:r>
              <a:rPr lang="en-US" sz="4400" baseline="30000" dirty="0">
                <a:latin typeface="+mj-lt"/>
                <a:ea typeface="+mj-ea"/>
                <a:cs typeface="+mj-cs"/>
              </a:rPr>
              <a:t>nd</a:t>
            </a:r>
            <a:r>
              <a:rPr lang="en-US" sz="4400" dirty="0">
                <a:latin typeface="+mj-lt"/>
                <a:ea typeface="+mj-ea"/>
                <a:cs typeface="+mj-cs"/>
              </a:rPr>
              <a:t> and 3</a:t>
            </a:r>
            <a:r>
              <a:rPr lang="en-US" sz="4400" baseline="30000" dirty="0">
                <a:latin typeface="+mj-lt"/>
                <a:ea typeface="+mj-ea"/>
                <a:cs typeface="+mj-cs"/>
              </a:rPr>
              <a:t>rd</a:t>
            </a:r>
            <a:r>
              <a:rPr lang="en-US" sz="4400" dirty="0">
                <a:latin typeface="+mj-lt"/>
                <a:ea typeface="+mj-ea"/>
                <a:cs typeface="+mj-cs"/>
              </a:rPr>
              <a:t> line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853643" y="3443444"/>
            <a:ext cx="288032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867509" y="2552920"/>
            <a:ext cx="288032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853643" y="4258293"/>
            <a:ext cx="288032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38FDF-A0AA-45E0-BBC2-4F4EB06C1745}"/>
              </a:ext>
            </a:extLst>
          </p:cNvPr>
          <p:cNvSpPr txBox="1"/>
          <p:nvPr/>
        </p:nvSpPr>
        <p:spPr>
          <a:xfrm>
            <a:off x="440266" y="4773602"/>
            <a:ext cx="11401777" cy="184665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GB" dirty="0"/>
              <a:t>* Optimized NRTI backbone should be used: AZT following TDF or ABC failure, and </a:t>
            </a:r>
            <a:r>
              <a:rPr lang="en-GB" dirty="0" err="1"/>
              <a:t>viceversa</a:t>
            </a:r>
            <a:r>
              <a:rPr lang="en-GB" dirty="0"/>
              <a:t>.</a:t>
            </a:r>
          </a:p>
          <a:p>
            <a:r>
              <a:rPr lang="en-US" dirty="0"/>
              <a:t>**This applies to children for whom approved DTG dosing is available. </a:t>
            </a:r>
            <a:r>
              <a:rPr lang="en-GB" dirty="0"/>
              <a:t>RAL should remain the preferred 2</a:t>
            </a:r>
            <a:r>
              <a:rPr lang="en-GB" baseline="30000" dirty="0"/>
              <a:t>nd</a:t>
            </a:r>
            <a:r>
              <a:rPr lang="en-GB" dirty="0"/>
              <a:t> line for those children for whom approved DTG is not available</a:t>
            </a:r>
          </a:p>
          <a:p>
            <a:r>
              <a:rPr lang="en-GB" dirty="0"/>
              <a:t>***This applies to children for whom approved DTG dosing is available. </a:t>
            </a:r>
            <a:r>
              <a:rPr lang="pt-BR" dirty="0"/>
              <a:t>ATV/r or LPV/r </a:t>
            </a:r>
            <a:r>
              <a:rPr lang="en-US" dirty="0"/>
              <a:t>should remain the preferred 2nd line for those children for whom approved DTG is not available. </a:t>
            </a:r>
            <a:endParaRPr lang="en-GB" dirty="0"/>
          </a:p>
          <a:p>
            <a:r>
              <a:rPr lang="pt-BR" dirty="0"/>
              <a:t>****DTG based 3rd line following use of INSTI must be administered with DTG BD.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6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C80463-5B64-48FF-930A-73E3AF23B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641583"/>
              </p:ext>
            </p:extLst>
          </p:nvPr>
        </p:nvGraphicFramePr>
        <p:xfrm>
          <a:off x="1523998" y="-603448"/>
          <a:ext cx="9144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54FB4C7-0257-464E-A940-1E2522F0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96" y="-1125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From a sequential to a parallel approach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7F4863-CED7-45AB-AE73-E7FC845C3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866729"/>
              </p:ext>
            </p:extLst>
          </p:nvPr>
        </p:nvGraphicFramePr>
        <p:xfrm>
          <a:off x="1308296" y="2940149"/>
          <a:ext cx="6508350" cy="4426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950A683B-7A34-4079-980A-85094D5968A6}"/>
              </a:ext>
            </a:extLst>
          </p:cNvPr>
          <p:cNvSpPr/>
          <p:nvPr/>
        </p:nvSpPr>
        <p:spPr>
          <a:xfrm>
            <a:off x="1703512" y="2924944"/>
            <a:ext cx="8712968" cy="225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82CCA-6D41-44EB-AB7B-0ED4D1AC8B44}"/>
              </a:ext>
            </a:extLst>
          </p:cNvPr>
          <p:cNvSpPr txBox="1"/>
          <p:nvPr/>
        </p:nvSpPr>
        <p:spPr>
          <a:xfrm>
            <a:off x="9696400" y="2492897"/>
            <a:ext cx="864096" cy="384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2021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45494F-A8B1-48FE-9363-536341FBBDF9}"/>
              </a:ext>
            </a:extLst>
          </p:cNvPr>
          <p:cNvSpPr txBox="1"/>
          <p:nvPr/>
        </p:nvSpPr>
        <p:spPr>
          <a:xfrm>
            <a:off x="1631504" y="2492897"/>
            <a:ext cx="864096" cy="384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2011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59D59-9756-434D-8C11-67BC52E8CBAF}"/>
              </a:ext>
            </a:extLst>
          </p:cNvPr>
          <p:cNvSpPr txBox="1"/>
          <p:nvPr/>
        </p:nvSpPr>
        <p:spPr>
          <a:xfrm>
            <a:off x="5447928" y="3188281"/>
            <a:ext cx="864096" cy="384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2018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85D09F-BACA-4BBD-9B26-D67A8B335480}"/>
              </a:ext>
            </a:extLst>
          </p:cNvPr>
          <p:cNvSpPr txBox="1"/>
          <p:nvPr/>
        </p:nvSpPr>
        <p:spPr>
          <a:xfrm>
            <a:off x="8286859" y="3717033"/>
            <a:ext cx="3445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This may allow access to  DTG for children 3 years earlier with potentially 500 000 more children on a more effective regimen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377E6B-B2E1-4C9E-895F-75541B4F5A15}"/>
              </a:ext>
            </a:extLst>
          </p:cNvPr>
          <p:cNvSpPr txBox="1"/>
          <p:nvPr/>
        </p:nvSpPr>
        <p:spPr>
          <a:xfrm>
            <a:off x="5231904" y="2492897"/>
            <a:ext cx="20882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Dolutegravir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C0A3-470B-42F4-BDE4-D6C17909C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9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Support for implementation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B3EBCA-C96A-4347-B795-745A9A7C0D59}"/>
              </a:ext>
            </a:extLst>
          </p:cNvPr>
          <p:cNvSpPr txBox="1"/>
          <p:nvPr/>
        </p:nvSpPr>
        <p:spPr>
          <a:xfrm>
            <a:off x="315720" y="2030663"/>
            <a:ext cx="23196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Guiding product selection in line with Global Guidelines 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457B3-A77C-4BE8-9972-7830FECAD2AF}"/>
              </a:ext>
            </a:extLst>
          </p:cNvPr>
          <p:cNvSpPr txBox="1"/>
          <p:nvPr/>
        </p:nvSpPr>
        <p:spPr>
          <a:xfrm>
            <a:off x="9666074" y="2523105"/>
            <a:ext cx="21488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Supporting transition to optimal regimens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D4F91-6DFF-45FD-9EFE-3BA3935FC307}"/>
              </a:ext>
            </a:extLst>
          </p:cNvPr>
          <p:cNvSpPr txBox="1"/>
          <p:nvPr/>
        </p:nvSpPr>
        <p:spPr>
          <a:xfrm>
            <a:off x="244004" y="6288761"/>
            <a:ext cx="9587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chemeClr val="accent1"/>
                </a:solidFill>
              </a:rPr>
              <a:t>Soon available online at http://www.who.int/hiv/pub/paediatric/aids-free-toolkit/en/</a:t>
            </a:r>
            <a:endParaRPr lang="en-US" sz="2000" u="sng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C4A6A2-6194-4D9F-BA78-40295196A17C}"/>
              </a:ext>
            </a:extLst>
          </p:cNvPr>
          <p:cNvSpPr/>
          <p:nvPr/>
        </p:nvSpPr>
        <p:spPr>
          <a:xfrm>
            <a:off x="226075" y="1362637"/>
            <a:ext cx="5816137" cy="473336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439244-B2FC-497D-8B3F-3A5A1A132ADE}"/>
              </a:ext>
            </a:extLst>
          </p:cNvPr>
          <p:cNvSpPr/>
          <p:nvPr/>
        </p:nvSpPr>
        <p:spPr>
          <a:xfrm>
            <a:off x="6178639" y="1362637"/>
            <a:ext cx="5822306" cy="473336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76274-4720-466A-A059-0B146FD92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777" y="1192405"/>
            <a:ext cx="3749365" cy="5090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442ACD-B21B-4D78-B98D-A170992B0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639" y="1337994"/>
            <a:ext cx="3580652" cy="48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68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3936</TotalTime>
  <Words>1462</Words>
  <Application>Microsoft Office PowerPoint</Application>
  <PresentationFormat>Widescreen</PresentationFormat>
  <Paragraphs>202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Office Theme</vt:lpstr>
      <vt:lpstr>Opportunities for the use of new ARVs for infants, children and adolescents and updated guidance on early infant diagnosis</vt:lpstr>
      <vt:lpstr>Background</vt:lpstr>
      <vt:lpstr>Considerations for use of DTG</vt:lpstr>
      <vt:lpstr>Considerations for use of RAL</vt:lpstr>
      <vt:lpstr>Overall messages</vt:lpstr>
      <vt:lpstr>PowerPoint Presentation</vt:lpstr>
      <vt:lpstr>PowerPoint Presentation</vt:lpstr>
      <vt:lpstr>From a sequential to a parallel approach</vt:lpstr>
      <vt:lpstr>Support for implementation</vt:lpstr>
      <vt:lpstr>Implementation considerations for adolescents</vt:lpstr>
      <vt:lpstr>Timely ART initiation upon accurate EID</vt:lpstr>
      <vt:lpstr>Acting at the laboratory</vt:lpstr>
      <vt:lpstr>And let’s remember that Infant diagnosis is a process! </vt:lpstr>
      <vt:lpstr>Moving forward…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PENAZZATO, Martina</dc:creator>
  <cp:lastModifiedBy>PENAZZATO, Martina</cp:lastModifiedBy>
  <cp:revision>137</cp:revision>
  <cp:lastPrinted>2018-07-19T09:39:06Z</cp:lastPrinted>
  <dcterms:created xsi:type="dcterms:W3CDTF">2018-07-15T08:57:12Z</dcterms:created>
  <dcterms:modified xsi:type="dcterms:W3CDTF">2018-07-23T04:57:09Z</dcterms:modified>
</cp:coreProperties>
</file>